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</p:sldIdLst>
  <p:sldSz cx="18288000" cy="10287000"/>
  <p:notesSz cx="6858000" cy="9144000"/>
  <p:embeddedFontLst>
    <p:embeddedFont>
      <p:font typeface="Bebas Neue Cyrillic" panose="020B0604020202020204" charset="0"/>
      <p:regular r:id="rId9"/>
    </p:embeddedFont>
    <p:embeddedFont>
      <p:font typeface="Bebas Neue Bold" panose="020B0604020202020204" charset="0"/>
      <p:regular r:id="rId10"/>
    </p:embeddedFont>
    <p:embeddedFont>
      <p:font typeface="Roboto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70B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9.svg"/><Relationship Id="rId19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10" Type="http://schemas.openxmlformats.org/officeDocument/2006/relationships/image" Target="../media/image30.svg"/><Relationship Id="rId4" Type="http://schemas.openxmlformats.org/officeDocument/2006/relationships/image" Target="../media/image15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image" Target="../media/image9.svg"/><Relationship Id="rId19" Type="http://schemas.openxmlformats.org/officeDocument/2006/relationships/image" Target="../media/image12.pn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243796"/>
            <a:ext cx="10948843" cy="10530796"/>
          </a:xfrm>
          <a:custGeom>
            <a:avLst/>
            <a:gdLst/>
            <a:ahLst/>
            <a:cxnLst/>
            <a:rect l="l" t="t" r="r" b="b"/>
            <a:pathLst>
              <a:path w="10948843" h="10530796">
                <a:moveTo>
                  <a:pt x="0" y="0"/>
                </a:moveTo>
                <a:lnTo>
                  <a:pt x="10948843" y="0"/>
                </a:lnTo>
                <a:lnTo>
                  <a:pt x="10948843" y="10530796"/>
                </a:lnTo>
                <a:lnTo>
                  <a:pt x="0" y="10530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0795" y="9260997"/>
            <a:ext cx="9268826" cy="834194"/>
          </a:xfrm>
          <a:custGeom>
            <a:avLst/>
            <a:gdLst/>
            <a:ahLst/>
            <a:cxnLst/>
            <a:rect l="l" t="t" r="r" b="b"/>
            <a:pathLst>
              <a:path w="9268826" h="834194">
                <a:moveTo>
                  <a:pt x="0" y="0"/>
                </a:moveTo>
                <a:lnTo>
                  <a:pt x="9268825" y="0"/>
                </a:lnTo>
                <a:lnTo>
                  <a:pt x="9268825" y="834195"/>
                </a:lnTo>
                <a:lnTo>
                  <a:pt x="0" y="8341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25042" y="6224104"/>
            <a:ext cx="11949810" cy="3241386"/>
          </a:xfrm>
          <a:custGeom>
            <a:avLst/>
            <a:gdLst/>
            <a:ahLst/>
            <a:cxnLst/>
            <a:rect l="l" t="t" r="r" b="b"/>
            <a:pathLst>
              <a:path w="11949810" h="3241386">
                <a:moveTo>
                  <a:pt x="0" y="0"/>
                </a:moveTo>
                <a:lnTo>
                  <a:pt x="11949810" y="0"/>
                </a:lnTo>
                <a:lnTo>
                  <a:pt x="11949810" y="3241386"/>
                </a:lnTo>
                <a:lnTo>
                  <a:pt x="0" y="32413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28700"/>
            <a:ext cx="4552930" cy="4862353"/>
          </a:xfrm>
          <a:custGeom>
            <a:avLst/>
            <a:gdLst/>
            <a:ahLst/>
            <a:cxnLst/>
            <a:rect l="l" t="t" r="r" b="b"/>
            <a:pathLst>
              <a:path w="4552930" h="4862353">
                <a:moveTo>
                  <a:pt x="0" y="0"/>
                </a:moveTo>
                <a:lnTo>
                  <a:pt x="4552930" y="0"/>
                </a:lnTo>
                <a:lnTo>
                  <a:pt x="4552930" y="4862353"/>
                </a:lnTo>
                <a:lnTo>
                  <a:pt x="0" y="4862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4899704"/>
            <a:ext cx="3723681" cy="2945093"/>
          </a:xfrm>
          <a:custGeom>
            <a:avLst/>
            <a:gdLst/>
            <a:ahLst/>
            <a:cxnLst/>
            <a:rect l="l" t="t" r="r" b="b"/>
            <a:pathLst>
              <a:path w="3723681" h="2945093">
                <a:moveTo>
                  <a:pt x="0" y="0"/>
                </a:moveTo>
                <a:lnTo>
                  <a:pt x="3723681" y="0"/>
                </a:lnTo>
                <a:lnTo>
                  <a:pt x="3723681" y="2945093"/>
                </a:lnTo>
                <a:lnTo>
                  <a:pt x="0" y="29450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623868" y="2325342"/>
            <a:ext cx="6325752" cy="4201354"/>
          </a:xfrm>
          <a:custGeom>
            <a:avLst/>
            <a:gdLst/>
            <a:ahLst/>
            <a:cxnLst/>
            <a:rect l="l" t="t" r="r" b="b"/>
            <a:pathLst>
              <a:path w="6325752" h="4201354">
                <a:moveTo>
                  <a:pt x="0" y="0"/>
                </a:moveTo>
                <a:lnTo>
                  <a:pt x="6325752" y="0"/>
                </a:lnTo>
                <a:lnTo>
                  <a:pt x="6325752" y="4201353"/>
                </a:lnTo>
                <a:lnTo>
                  <a:pt x="0" y="42013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843585" y="6832606"/>
            <a:ext cx="10358302" cy="126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4"/>
              </a:lnSpc>
            </a:pPr>
            <a:r>
              <a:rPr lang="en-US" sz="5641" b="1">
                <a:solidFill>
                  <a:srgbClr val="006763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GLOBAL ECONOMIC AND DEMOGRAPHIC TRENDS ANALYSIS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419711" y="8838505"/>
            <a:ext cx="839589" cy="839589"/>
          </a:xfrm>
          <a:custGeom>
            <a:avLst/>
            <a:gdLst/>
            <a:ahLst/>
            <a:cxnLst/>
            <a:rect l="l" t="t" r="r" b="b"/>
            <a:pathLst>
              <a:path w="839589" h="839589">
                <a:moveTo>
                  <a:pt x="0" y="0"/>
                </a:moveTo>
                <a:lnTo>
                  <a:pt x="839589" y="0"/>
                </a:lnTo>
                <a:lnTo>
                  <a:pt x="839589" y="839590"/>
                </a:lnTo>
                <a:lnTo>
                  <a:pt x="0" y="8395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822852" y="0"/>
            <a:ext cx="3465148" cy="4832281"/>
          </a:xfrm>
          <a:custGeom>
            <a:avLst/>
            <a:gdLst/>
            <a:ahLst/>
            <a:cxnLst/>
            <a:rect l="l" t="t" r="r" b="b"/>
            <a:pathLst>
              <a:path w="3465148" h="4832281">
                <a:moveTo>
                  <a:pt x="0" y="0"/>
                </a:moveTo>
                <a:lnTo>
                  <a:pt x="3465148" y="0"/>
                </a:lnTo>
                <a:lnTo>
                  <a:pt x="3465148" y="4832281"/>
                </a:lnTo>
                <a:lnTo>
                  <a:pt x="0" y="483228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731770" y="361846"/>
            <a:ext cx="527530" cy="305008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93873" y="330275"/>
            <a:ext cx="769361" cy="368149"/>
            <a:chOff x="0" y="0"/>
            <a:chExt cx="202630" cy="969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2630" cy="96961"/>
            </a:xfrm>
            <a:custGeom>
              <a:avLst/>
              <a:gdLst/>
              <a:ahLst/>
              <a:cxnLst/>
              <a:rect l="l" t="t" r="r" b="b"/>
              <a:pathLst>
                <a:path w="202630" h="96961">
                  <a:moveTo>
                    <a:pt x="48481" y="0"/>
                  </a:moveTo>
                  <a:lnTo>
                    <a:pt x="154149" y="0"/>
                  </a:lnTo>
                  <a:cubicBezTo>
                    <a:pt x="180925" y="0"/>
                    <a:pt x="202630" y="21705"/>
                    <a:pt x="202630" y="48481"/>
                  </a:cubicBezTo>
                  <a:lnTo>
                    <a:pt x="202630" y="48481"/>
                  </a:lnTo>
                  <a:cubicBezTo>
                    <a:pt x="202630" y="75256"/>
                    <a:pt x="180925" y="96961"/>
                    <a:pt x="154149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02630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121180" y="330275"/>
            <a:ext cx="769361" cy="368149"/>
            <a:chOff x="0" y="0"/>
            <a:chExt cx="202630" cy="9696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2630" cy="96961"/>
            </a:xfrm>
            <a:custGeom>
              <a:avLst/>
              <a:gdLst/>
              <a:ahLst/>
              <a:cxnLst/>
              <a:rect l="l" t="t" r="r" b="b"/>
              <a:pathLst>
                <a:path w="202630" h="96961">
                  <a:moveTo>
                    <a:pt x="48481" y="0"/>
                  </a:moveTo>
                  <a:lnTo>
                    <a:pt x="154149" y="0"/>
                  </a:lnTo>
                  <a:cubicBezTo>
                    <a:pt x="180925" y="0"/>
                    <a:pt x="202630" y="21705"/>
                    <a:pt x="202630" y="48481"/>
                  </a:cubicBezTo>
                  <a:lnTo>
                    <a:pt x="202630" y="48481"/>
                  </a:lnTo>
                  <a:cubicBezTo>
                    <a:pt x="202630" y="75256"/>
                    <a:pt x="180925" y="96961"/>
                    <a:pt x="154149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02630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403509" y="330275"/>
            <a:ext cx="848323" cy="368149"/>
            <a:chOff x="0" y="0"/>
            <a:chExt cx="223427" cy="9696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3427" cy="96961"/>
            </a:xfrm>
            <a:custGeom>
              <a:avLst/>
              <a:gdLst/>
              <a:ahLst/>
              <a:cxnLst/>
              <a:rect l="l" t="t" r="r" b="b"/>
              <a:pathLst>
                <a:path w="223427" h="96961">
                  <a:moveTo>
                    <a:pt x="48481" y="0"/>
                  </a:moveTo>
                  <a:lnTo>
                    <a:pt x="174946" y="0"/>
                  </a:lnTo>
                  <a:cubicBezTo>
                    <a:pt x="201721" y="0"/>
                    <a:pt x="223427" y="21705"/>
                    <a:pt x="223427" y="48481"/>
                  </a:cubicBezTo>
                  <a:lnTo>
                    <a:pt x="223427" y="48481"/>
                  </a:lnTo>
                  <a:cubicBezTo>
                    <a:pt x="223427" y="75256"/>
                    <a:pt x="201721" y="96961"/>
                    <a:pt x="174946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23427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050260" y="330275"/>
            <a:ext cx="971705" cy="368149"/>
            <a:chOff x="0" y="0"/>
            <a:chExt cx="255922" cy="9696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55922" cy="96961"/>
            </a:xfrm>
            <a:custGeom>
              <a:avLst/>
              <a:gdLst/>
              <a:ahLst/>
              <a:cxnLst/>
              <a:rect l="l" t="t" r="r" b="b"/>
              <a:pathLst>
                <a:path w="255922" h="96961">
                  <a:moveTo>
                    <a:pt x="48481" y="0"/>
                  </a:moveTo>
                  <a:lnTo>
                    <a:pt x="207442" y="0"/>
                  </a:lnTo>
                  <a:cubicBezTo>
                    <a:pt x="234217" y="0"/>
                    <a:pt x="255922" y="21705"/>
                    <a:pt x="255922" y="48481"/>
                  </a:cubicBezTo>
                  <a:lnTo>
                    <a:pt x="255922" y="48481"/>
                  </a:lnTo>
                  <a:cubicBezTo>
                    <a:pt x="255922" y="75256"/>
                    <a:pt x="234217" y="96961"/>
                    <a:pt x="207442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55922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097624" y="1123950"/>
            <a:ext cx="2246412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9"/>
              </a:lnSpc>
            </a:pPr>
            <a:r>
              <a:rPr lang="en-US" sz="3117" b="1" dirty="0">
                <a:solidFill>
                  <a:srgbClr val="13370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Presented by 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97624" y="1638875"/>
            <a:ext cx="41616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6"/>
              </a:lnSpc>
            </a:pPr>
            <a:r>
              <a:rPr lang="en-US" sz="4207" b="1" dirty="0" err="1">
                <a:solidFill>
                  <a:srgbClr val="13370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angala</a:t>
            </a:r>
            <a:r>
              <a:rPr lang="en-US" sz="4207" b="1" dirty="0">
                <a:solidFill>
                  <a:srgbClr val="13370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</a:t>
            </a:r>
            <a:r>
              <a:rPr lang="en-US" sz="4207" b="1" dirty="0" err="1">
                <a:solidFill>
                  <a:srgbClr val="13370B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parameswari.r</a:t>
            </a:r>
            <a:endParaRPr lang="en-US" sz="4207" b="1" dirty="0">
              <a:solidFill>
                <a:srgbClr val="13370B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27" name="Freeform 27"/>
          <p:cNvSpPr/>
          <p:nvPr/>
        </p:nvSpPr>
        <p:spPr>
          <a:xfrm flipH="1">
            <a:off x="11736910" y="4272973"/>
            <a:ext cx="6551090" cy="1798085"/>
          </a:xfrm>
          <a:custGeom>
            <a:avLst/>
            <a:gdLst/>
            <a:ahLst/>
            <a:cxnLst/>
            <a:rect l="l" t="t" r="r" b="b"/>
            <a:pathLst>
              <a:path w="6551090" h="1798085">
                <a:moveTo>
                  <a:pt x="6551090" y="0"/>
                </a:moveTo>
                <a:lnTo>
                  <a:pt x="0" y="0"/>
                </a:lnTo>
                <a:lnTo>
                  <a:pt x="0" y="1798085"/>
                </a:lnTo>
                <a:lnTo>
                  <a:pt x="6551090" y="1798085"/>
                </a:lnTo>
                <a:lnTo>
                  <a:pt x="6551090" y="0"/>
                </a:lnTo>
                <a:close/>
              </a:path>
            </a:pathLst>
          </a:custGeom>
          <a:blipFill>
            <a:blip r:embed="rId6"/>
            <a:stretch>
              <a:fillRect l="-13559" t="-12226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2677508" y="4102101"/>
            <a:ext cx="2175164" cy="1839002"/>
          </a:xfrm>
          <a:custGeom>
            <a:avLst/>
            <a:gdLst/>
            <a:ahLst/>
            <a:cxnLst/>
            <a:rect l="l" t="t" r="r" b="b"/>
            <a:pathLst>
              <a:path w="2175164" h="1839002">
                <a:moveTo>
                  <a:pt x="0" y="0"/>
                </a:moveTo>
                <a:lnTo>
                  <a:pt x="2175164" y="0"/>
                </a:lnTo>
                <a:lnTo>
                  <a:pt x="2175164" y="1839002"/>
                </a:lnTo>
                <a:lnTo>
                  <a:pt x="0" y="183900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5512617" y="3992902"/>
            <a:ext cx="2497947" cy="2057400"/>
          </a:xfrm>
          <a:custGeom>
            <a:avLst/>
            <a:gdLst/>
            <a:ahLst/>
            <a:cxnLst/>
            <a:rect l="l" t="t" r="r" b="b"/>
            <a:pathLst>
              <a:path w="2497947" h="2057400">
                <a:moveTo>
                  <a:pt x="0" y="0"/>
                </a:moveTo>
                <a:lnTo>
                  <a:pt x="2497947" y="0"/>
                </a:lnTo>
                <a:lnTo>
                  <a:pt x="249794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4369072" y="330275"/>
            <a:ext cx="1791168" cy="368149"/>
            <a:chOff x="0" y="0"/>
            <a:chExt cx="471748" cy="9696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1748" cy="96961"/>
            </a:xfrm>
            <a:custGeom>
              <a:avLst/>
              <a:gdLst/>
              <a:ahLst/>
              <a:cxnLst/>
              <a:rect l="l" t="t" r="r" b="b"/>
              <a:pathLst>
                <a:path w="471748" h="96961">
                  <a:moveTo>
                    <a:pt x="48481" y="0"/>
                  </a:moveTo>
                  <a:lnTo>
                    <a:pt x="423268" y="0"/>
                  </a:lnTo>
                  <a:cubicBezTo>
                    <a:pt x="450043" y="0"/>
                    <a:pt x="471748" y="21705"/>
                    <a:pt x="471748" y="48481"/>
                  </a:cubicBezTo>
                  <a:lnTo>
                    <a:pt x="471748" y="48481"/>
                  </a:lnTo>
                  <a:cubicBezTo>
                    <a:pt x="471748" y="75256"/>
                    <a:pt x="450043" y="96961"/>
                    <a:pt x="423268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471748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31770" y="361846"/>
            <a:ext cx="527530" cy="305008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93873" y="330275"/>
            <a:ext cx="769361" cy="368149"/>
            <a:chOff x="0" y="0"/>
            <a:chExt cx="202630" cy="969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630" cy="96961"/>
            </a:xfrm>
            <a:custGeom>
              <a:avLst/>
              <a:gdLst/>
              <a:ahLst/>
              <a:cxnLst/>
              <a:rect l="l" t="t" r="r" b="b"/>
              <a:pathLst>
                <a:path w="202630" h="96961">
                  <a:moveTo>
                    <a:pt x="48481" y="0"/>
                  </a:moveTo>
                  <a:lnTo>
                    <a:pt x="154149" y="0"/>
                  </a:lnTo>
                  <a:cubicBezTo>
                    <a:pt x="180925" y="0"/>
                    <a:pt x="202630" y="21705"/>
                    <a:pt x="202630" y="48481"/>
                  </a:cubicBezTo>
                  <a:lnTo>
                    <a:pt x="202630" y="48481"/>
                  </a:lnTo>
                  <a:cubicBezTo>
                    <a:pt x="202630" y="75256"/>
                    <a:pt x="180925" y="96961"/>
                    <a:pt x="154149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2630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01777" y="430476"/>
            <a:ext cx="553554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HOME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21180" y="330275"/>
            <a:ext cx="769361" cy="368149"/>
            <a:chOff x="0" y="0"/>
            <a:chExt cx="202630" cy="969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2630" cy="96961"/>
            </a:xfrm>
            <a:custGeom>
              <a:avLst/>
              <a:gdLst/>
              <a:ahLst/>
              <a:cxnLst/>
              <a:rect l="l" t="t" r="r" b="b"/>
              <a:pathLst>
                <a:path w="202630" h="96961">
                  <a:moveTo>
                    <a:pt x="48481" y="0"/>
                  </a:moveTo>
                  <a:lnTo>
                    <a:pt x="154149" y="0"/>
                  </a:lnTo>
                  <a:cubicBezTo>
                    <a:pt x="180925" y="0"/>
                    <a:pt x="202630" y="21705"/>
                    <a:pt x="202630" y="48481"/>
                  </a:cubicBezTo>
                  <a:lnTo>
                    <a:pt x="202630" y="48481"/>
                  </a:lnTo>
                  <a:cubicBezTo>
                    <a:pt x="202630" y="75256"/>
                    <a:pt x="180925" y="96961"/>
                    <a:pt x="154149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2630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210960" y="430476"/>
            <a:ext cx="589800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ABOUT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403509" y="330275"/>
            <a:ext cx="848323" cy="368149"/>
            <a:chOff x="0" y="0"/>
            <a:chExt cx="223427" cy="9696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3427" cy="96961"/>
            </a:xfrm>
            <a:custGeom>
              <a:avLst/>
              <a:gdLst/>
              <a:ahLst/>
              <a:cxnLst/>
              <a:rect l="l" t="t" r="r" b="b"/>
              <a:pathLst>
                <a:path w="223427" h="96961">
                  <a:moveTo>
                    <a:pt x="48481" y="0"/>
                  </a:moveTo>
                  <a:lnTo>
                    <a:pt x="174946" y="0"/>
                  </a:lnTo>
                  <a:cubicBezTo>
                    <a:pt x="201721" y="0"/>
                    <a:pt x="223427" y="21705"/>
                    <a:pt x="223427" y="48481"/>
                  </a:cubicBezTo>
                  <a:lnTo>
                    <a:pt x="223427" y="48481"/>
                  </a:lnTo>
                  <a:cubicBezTo>
                    <a:pt x="223427" y="75256"/>
                    <a:pt x="201721" y="96961"/>
                    <a:pt x="174946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23427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458045" y="430476"/>
            <a:ext cx="739251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CONTENT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050260" y="330275"/>
            <a:ext cx="971705" cy="368149"/>
            <a:chOff x="0" y="0"/>
            <a:chExt cx="255922" cy="9696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5922" cy="96961"/>
            </a:xfrm>
            <a:custGeom>
              <a:avLst/>
              <a:gdLst/>
              <a:ahLst/>
              <a:cxnLst/>
              <a:rect l="l" t="t" r="r" b="b"/>
              <a:pathLst>
                <a:path w="255922" h="96961">
                  <a:moveTo>
                    <a:pt x="48481" y="0"/>
                  </a:moveTo>
                  <a:lnTo>
                    <a:pt x="207442" y="0"/>
                  </a:lnTo>
                  <a:cubicBezTo>
                    <a:pt x="234217" y="0"/>
                    <a:pt x="255922" y="21705"/>
                    <a:pt x="255922" y="48481"/>
                  </a:cubicBezTo>
                  <a:lnTo>
                    <a:pt x="255922" y="48481"/>
                  </a:lnTo>
                  <a:cubicBezTo>
                    <a:pt x="255922" y="75256"/>
                    <a:pt x="234217" y="96961"/>
                    <a:pt x="207442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55922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165980" y="430476"/>
            <a:ext cx="740267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MESSAGE</a:t>
            </a:r>
          </a:p>
        </p:txBody>
      </p:sp>
      <p:sp>
        <p:nvSpPr>
          <p:cNvPr id="20" name="Freeform 20"/>
          <p:cNvSpPr/>
          <p:nvPr/>
        </p:nvSpPr>
        <p:spPr>
          <a:xfrm>
            <a:off x="0" y="-38100"/>
            <a:ext cx="13793869" cy="10287000"/>
          </a:xfrm>
          <a:custGeom>
            <a:avLst/>
            <a:gdLst/>
            <a:ahLst/>
            <a:cxnLst/>
            <a:rect l="l" t="t" r="r" b="b"/>
            <a:pathLst>
              <a:path w="13793869" h="10287000">
                <a:moveTo>
                  <a:pt x="0" y="0"/>
                </a:moveTo>
                <a:lnTo>
                  <a:pt x="13793869" y="0"/>
                </a:lnTo>
                <a:lnTo>
                  <a:pt x="137938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31" t="-2833" b="-17594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526346" y="1277668"/>
            <a:ext cx="7207551" cy="1792672"/>
          </a:xfrm>
          <a:custGeom>
            <a:avLst/>
            <a:gdLst/>
            <a:ahLst/>
            <a:cxnLst/>
            <a:rect l="l" t="t" r="r" b="b"/>
            <a:pathLst>
              <a:path w="7207551" h="1792672">
                <a:moveTo>
                  <a:pt x="0" y="0"/>
                </a:moveTo>
                <a:lnTo>
                  <a:pt x="7207551" y="0"/>
                </a:lnTo>
                <a:lnTo>
                  <a:pt x="7207551" y="1792672"/>
                </a:lnTo>
                <a:lnTo>
                  <a:pt x="0" y="1792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173" b="-1884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28700" y="1558082"/>
            <a:ext cx="5227853" cy="1156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2"/>
              </a:lnSpc>
            </a:pPr>
            <a:r>
              <a:rPr lang="en-US" sz="3763" b="1">
                <a:solidFill>
                  <a:srgbClr val="006763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DATA CLEANING &amp; TRANSFORMATION </a:t>
            </a:r>
          </a:p>
          <a:p>
            <a:pPr algn="l">
              <a:lnSpc>
                <a:spcPts val="4896"/>
              </a:lnSpc>
            </a:pPr>
            <a:endParaRPr lang="en-US" sz="3763" b="1">
              <a:solidFill>
                <a:srgbClr val="006763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2502237" y="1277668"/>
            <a:ext cx="5524839" cy="6424231"/>
          </a:xfrm>
          <a:custGeom>
            <a:avLst/>
            <a:gdLst/>
            <a:ahLst/>
            <a:cxnLst/>
            <a:rect l="l" t="t" r="r" b="b"/>
            <a:pathLst>
              <a:path w="5524839" h="6424231">
                <a:moveTo>
                  <a:pt x="0" y="0"/>
                </a:moveTo>
                <a:lnTo>
                  <a:pt x="5524839" y="0"/>
                </a:lnTo>
                <a:lnTo>
                  <a:pt x="5524839" y="6424231"/>
                </a:lnTo>
                <a:lnTo>
                  <a:pt x="0" y="64242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663234" y="3041542"/>
            <a:ext cx="9710752" cy="544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 fontAlgn="base"/>
            <a:r>
              <a:rPr lang="en-IN" sz="3600" dirty="0" smtClean="0"/>
              <a:t> </a:t>
            </a:r>
            <a:endParaRPr lang="en-IN" sz="3600" dirty="0"/>
          </a:p>
          <a:p>
            <a:pPr marL="1485900" lvl="2" indent="-571500" fontAlgn="base"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rgbClr val="13370B"/>
                </a:solidFill>
              </a:rPr>
              <a:t>Import all data files into Power BI. </a:t>
            </a:r>
          </a:p>
          <a:p>
            <a:pPr marL="1485900" lvl="2" indent="-571500" fontAlgn="base"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rgbClr val="13370B"/>
                </a:solidFill>
              </a:rPr>
              <a:t>Clean and transform the data using Power Query Editor. </a:t>
            </a:r>
          </a:p>
          <a:p>
            <a:pPr marL="1485900" lvl="2" indent="-571500" fontAlgn="base"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rgbClr val="13370B"/>
                </a:solidFill>
              </a:rPr>
              <a:t>H</a:t>
            </a:r>
            <a:r>
              <a:rPr lang="en-IN" sz="3600" dirty="0" smtClean="0">
                <a:solidFill>
                  <a:srgbClr val="13370B"/>
                </a:solidFill>
              </a:rPr>
              <a:t>andling </a:t>
            </a:r>
            <a:r>
              <a:rPr lang="en-IN" sz="3600" dirty="0">
                <a:solidFill>
                  <a:srgbClr val="13370B"/>
                </a:solidFill>
              </a:rPr>
              <a:t>missing values, </a:t>
            </a:r>
            <a:r>
              <a:rPr lang="en-IN" sz="3600" dirty="0" smtClean="0">
                <a:solidFill>
                  <a:srgbClr val="13370B"/>
                </a:solidFill>
              </a:rPr>
              <a:t>Transforming </a:t>
            </a:r>
            <a:r>
              <a:rPr lang="en-IN" sz="3600" dirty="0">
                <a:solidFill>
                  <a:srgbClr val="13370B"/>
                </a:solidFill>
              </a:rPr>
              <a:t>data </a:t>
            </a:r>
            <a:r>
              <a:rPr lang="en-IN" sz="3600" dirty="0" err="1" smtClean="0">
                <a:solidFill>
                  <a:srgbClr val="13370B"/>
                </a:solidFill>
              </a:rPr>
              <a:t>types,Removing</a:t>
            </a:r>
            <a:r>
              <a:rPr lang="en-IN" sz="3600" dirty="0" smtClean="0">
                <a:solidFill>
                  <a:srgbClr val="13370B"/>
                </a:solidFill>
              </a:rPr>
              <a:t> duplicates. </a:t>
            </a:r>
            <a:endParaRPr lang="en-IN" sz="3600" dirty="0">
              <a:solidFill>
                <a:srgbClr val="13370B"/>
              </a:solidFill>
            </a:endParaRPr>
          </a:p>
          <a:p>
            <a:pPr marL="1485900" lvl="2" indent="-571500" fontAlgn="base">
              <a:buFont typeface="Wingdings" panose="05000000000000000000" pitchFamily="2" charset="2"/>
              <a:buChar char="§"/>
            </a:pPr>
            <a:r>
              <a:rPr lang="en-IN" sz="3600" dirty="0">
                <a:solidFill>
                  <a:srgbClr val="13370B"/>
                </a:solidFill>
              </a:rPr>
              <a:t>Merge and relate the tables based on common fields (such as Country Name and Country Code). </a:t>
            </a:r>
          </a:p>
          <a:p>
            <a:pPr algn="l">
              <a:lnSpc>
                <a:spcPts val="3628"/>
              </a:lnSpc>
            </a:pPr>
            <a:endParaRPr lang="en-US" sz="2573" dirty="0">
              <a:solidFill>
                <a:srgbClr val="006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4369072" y="330275"/>
            <a:ext cx="1791168" cy="368149"/>
            <a:chOff x="0" y="0"/>
            <a:chExt cx="471748" cy="9696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71748" cy="96961"/>
            </a:xfrm>
            <a:custGeom>
              <a:avLst/>
              <a:gdLst/>
              <a:ahLst/>
              <a:cxnLst/>
              <a:rect l="l" t="t" r="r" b="b"/>
              <a:pathLst>
                <a:path w="471748" h="96961">
                  <a:moveTo>
                    <a:pt x="48481" y="0"/>
                  </a:moveTo>
                  <a:lnTo>
                    <a:pt x="423268" y="0"/>
                  </a:lnTo>
                  <a:cubicBezTo>
                    <a:pt x="450043" y="0"/>
                    <a:pt x="471748" y="21705"/>
                    <a:pt x="471748" y="48481"/>
                  </a:cubicBezTo>
                  <a:lnTo>
                    <a:pt x="471748" y="48481"/>
                  </a:lnTo>
                  <a:cubicBezTo>
                    <a:pt x="471748" y="75256"/>
                    <a:pt x="450043" y="96961"/>
                    <a:pt x="423268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471748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491083" y="430476"/>
            <a:ext cx="1547147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@reallygreatsite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31770" y="361846"/>
            <a:ext cx="527530" cy="305008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93873" y="330275"/>
            <a:ext cx="769361" cy="368149"/>
            <a:chOff x="0" y="0"/>
            <a:chExt cx="202630" cy="969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630" cy="96961"/>
            </a:xfrm>
            <a:custGeom>
              <a:avLst/>
              <a:gdLst/>
              <a:ahLst/>
              <a:cxnLst/>
              <a:rect l="l" t="t" r="r" b="b"/>
              <a:pathLst>
                <a:path w="202630" h="96961">
                  <a:moveTo>
                    <a:pt x="48481" y="0"/>
                  </a:moveTo>
                  <a:lnTo>
                    <a:pt x="154149" y="0"/>
                  </a:lnTo>
                  <a:cubicBezTo>
                    <a:pt x="180925" y="0"/>
                    <a:pt x="202630" y="21705"/>
                    <a:pt x="202630" y="48481"/>
                  </a:cubicBezTo>
                  <a:lnTo>
                    <a:pt x="202630" y="48481"/>
                  </a:lnTo>
                  <a:cubicBezTo>
                    <a:pt x="202630" y="75256"/>
                    <a:pt x="180925" y="96961"/>
                    <a:pt x="154149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2630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01777" y="430476"/>
            <a:ext cx="553554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HOME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21180" y="330275"/>
            <a:ext cx="769361" cy="368149"/>
            <a:chOff x="0" y="0"/>
            <a:chExt cx="202630" cy="9696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2630" cy="96961"/>
            </a:xfrm>
            <a:custGeom>
              <a:avLst/>
              <a:gdLst/>
              <a:ahLst/>
              <a:cxnLst/>
              <a:rect l="l" t="t" r="r" b="b"/>
              <a:pathLst>
                <a:path w="202630" h="96961">
                  <a:moveTo>
                    <a:pt x="48481" y="0"/>
                  </a:moveTo>
                  <a:lnTo>
                    <a:pt x="154149" y="0"/>
                  </a:lnTo>
                  <a:cubicBezTo>
                    <a:pt x="180925" y="0"/>
                    <a:pt x="202630" y="21705"/>
                    <a:pt x="202630" y="48481"/>
                  </a:cubicBezTo>
                  <a:lnTo>
                    <a:pt x="202630" y="48481"/>
                  </a:lnTo>
                  <a:cubicBezTo>
                    <a:pt x="202630" y="75256"/>
                    <a:pt x="180925" y="96961"/>
                    <a:pt x="154149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2630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210960" y="430476"/>
            <a:ext cx="589800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ABOUT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403509" y="330275"/>
            <a:ext cx="848323" cy="368149"/>
            <a:chOff x="0" y="0"/>
            <a:chExt cx="223427" cy="9696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3427" cy="96961"/>
            </a:xfrm>
            <a:custGeom>
              <a:avLst/>
              <a:gdLst/>
              <a:ahLst/>
              <a:cxnLst/>
              <a:rect l="l" t="t" r="r" b="b"/>
              <a:pathLst>
                <a:path w="223427" h="96961">
                  <a:moveTo>
                    <a:pt x="48481" y="0"/>
                  </a:moveTo>
                  <a:lnTo>
                    <a:pt x="174946" y="0"/>
                  </a:lnTo>
                  <a:cubicBezTo>
                    <a:pt x="201721" y="0"/>
                    <a:pt x="223427" y="21705"/>
                    <a:pt x="223427" y="48481"/>
                  </a:cubicBezTo>
                  <a:lnTo>
                    <a:pt x="223427" y="48481"/>
                  </a:lnTo>
                  <a:cubicBezTo>
                    <a:pt x="223427" y="75256"/>
                    <a:pt x="201721" y="96961"/>
                    <a:pt x="174946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23427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458045" y="430476"/>
            <a:ext cx="739251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CONTENT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050260" y="330275"/>
            <a:ext cx="971705" cy="368149"/>
            <a:chOff x="0" y="0"/>
            <a:chExt cx="255922" cy="9696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5922" cy="96961"/>
            </a:xfrm>
            <a:custGeom>
              <a:avLst/>
              <a:gdLst/>
              <a:ahLst/>
              <a:cxnLst/>
              <a:rect l="l" t="t" r="r" b="b"/>
              <a:pathLst>
                <a:path w="255922" h="96961">
                  <a:moveTo>
                    <a:pt x="48481" y="0"/>
                  </a:moveTo>
                  <a:lnTo>
                    <a:pt x="207442" y="0"/>
                  </a:lnTo>
                  <a:cubicBezTo>
                    <a:pt x="234217" y="0"/>
                    <a:pt x="255922" y="21705"/>
                    <a:pt x="255922" y="48481"/>
                  </a:cubicBezTo>
                  <a:lnTo>
                    <a:pt x="255922" y="48481"/>
                  </a:lnTo>
                  <a:cubicBezTo>
                    <a:pt x="255922" y="75256"/>
                    <a:pt x="234217" y="96961"/>
                    <a:pt x="207442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55922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165980" y="430476"/>
            <a:ext cx="740267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MESSAGE</a:t>
            </a:r>
          </a:p>
        </p:txBody>
      </p:sp>
      <p:sp>
        <p:nvSpPr>
          <p:cNvPr id="20" name="Freeform 20"/>
          <p:cNvSpPr/>
          <p:nvPr/>
        </p:nvSpPr>
        <p:spPr>
          <a:xfrm>
            <a:off x="0" y="2805274"/>
            <a:ext cx="18288000" cy="7260727"/>
          </a:xfrm>
          <a:custGeom>
            <a:avLst/>
            <a:gdLst/>
            <a:ahLst/>
            <a:cxnLst/>
            <a:rect l="l" t="t" r="r" b="b"/>
            <a:pathLst>
              <a:path w="18288000" h="7260727">
                <a:moveTo>
                  <a:pt x="0" y="0"/>
                </a:moveTo>
                <a:lnTo>
                  <a:pt x="18288000" y="0"/>
                </a:lnTo>
                <a:lnTo>
                  <a:pt x="18288000" y="7260727"/>
                </a:lnTo>
                <a:lnTo>
                  <a:pt x="0" y="7260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520" t="-252397" r="-11815"/>
            </a:stretch>
          </a:blipFill>
        </p:spPr>
      </p:sp>
      <p:sp>
        <p:nvSpPr>
          <p:cNvPr id="21" name="Freeform 21"/>
          <p:cNvSpPr/>
          <p:nvPr/>
        </p:nvSpPr>
        <p:spPr>
          <a:xfrm flipH="1">
            <a:off x="11333951" y="1012602"/>
            <a:ext cx="7207551" cy="1792672"/>
          </a:xfrm>
          <a:custGeom>
            <a:avLst/>
            <a:gdLst/>
            <a:ahLst/>
            <a:cxnLst/>
            <a:rect l="l" t="t" r="r" b="b"/>
            <a:pathLst>
              <a:path w="7207551" h="1792672">
                <a:moveTo>
                  <a:pt x="7207551" y="0"/>
                </a:moveTo>
                <a:lnTo>
                  <a:pt x="0" y="0"/>
                </a:lnTo>
                <a:lnTo>
                  <a:pt x="0" y="1792672"/>
                </a:lnTo>
                <a:lnTo>
                  <a:pt x="7207551" y="1792672"/>
                </a:lnTo>
                <a:lnTo>
                  <a:pt x="7207551" y="0"/>
                </a:lnTo>
                <a:close/>
              </a:path>
            </a:pathLst>
          </a:custGeom>
          <a:blipFill>
            <a:blip r:embed="rId6"/>
            <a:stretch>
              <a:fillRect t="-7173" b="-1884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4178" y="2564981"/>
            <a:ext cx="5882068" cy="4859100"/>
          </a:xfrm>
          <a:custGeom>
            <a:avLst/>
            <a:gdLst/>
            <a:ahLst/>
            <a:cxnLst/>
            <a:rect l="l" t="t" r="r" b="b"/>
            <a:pathLst>
              <a:path w="5882068" h="4859100">
                <a:moveTo>
                  <a:pt x="0" y="0"/>
                </a:moveTo>
                <a:lnTo>
                  <a:pt x="5882068" y="0"/>
                </a:lnTo>
                <a:lnTo>
                  <a:pt x="5882068" y="4859099"/>
                </a:lnTo>
                <a:lnTo>
                  <a:pt x="0" y="48590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6851322" y="3441597"/>
            <a:ext cx="10491601" cy="7386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28"/>
              </a:lnSpc>
            </a:pPr>
            <a:r>
              <a:rPr lang="en-IN" sz="3200" b="1" dirty="0">
                <a:solidFill>
                  <a:srgbClr val="13370B"/>
                </a:solidFill>
              </a:rPr>
              <a:t>Population Data:</a:t>
            </a:r>
            <a:r>
              <a:rPr lang="en-IN" sz="3200" dirty="0">
                <a:solidFill>
                  <a:srgbClr val="13370B"/>
                </a:solidFill>
              </a:rPr>
              <a:t> </a:t>
            </a:r>
            <a:endParaRPr lang="en-IN" sz="3200" dirty="0" smtClean="0">
              <a:solidFill>
                <a:srgbClr val="13370B"/>
              </a:solidFill>
            </a:endParaRPr>
          </a:p>
          <a:p>
            <a:pPr>
              <a:lnSpc>
                <a:spcPts val="3628"/>
              </a:lnSpc>
            </a:pPr>
            <a:r>
              <a:rPr lang="en-US" sz="3200" dirty="0">
                <a:solidFill>
                  <a:srgbClr val="13370B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IN" sz="3200" dirty="0">
                <a:solidFill>
                  <a:srgbClr val="13370B"/>
                </a:solidFill>
              </a:rPr>
              <a:t>Calculate basic statistics (mean, median, mode, standard deviation) for population data across countries</a:t>
            </a:r>
            <a:r>
              <a:rPr lang="en-IN" sz="3200" dirty="0" smtClean="0">
                <a:solidFill>
                  <a:srgbClr val="13370B"/>
                </a:solidFill>
              </a:rPr>
              <a:t>.</a:t>
            </a:r>
          </a:p>
          <a:p>
            <a:pPr>
              <a:lnSpc>
                <a:spcPts val="3628"/>
              </a:lnSpc>
            </a:pPr>
            <a:r>
              <a:rPr lang="en-IN" sz="3200" b="1" dirty="0">
                <a:solidFill>
                  <a:srgbClr val="13370B"/>
                </a:solidFill>
              </a:rPr>
              <a:t>GDP Analysis</a:t>
            </a:r>
            <a:r>
              <a:rPr lang="en-IN" sz="3200" b="1" dirty="0" smtClean="0">
                <a:solidFill>
                  <a:srgbClr val="13370B"/>
                </a:solidFill>
              </a:rPr>
              <a:t>:</a:t>
            </a:r>
          </a:p>
          <a:p>
            <a:pPr>
              <a:lnSpc>
                <a:spcPts val="3628"/>
              </a:lnSpc>
            </a:pPr>
            <a:r>
              <a:rPr lang="en-US" sz="3200" b="1" dirty="0">
                <a:solidFill>
                  <a:srgbClr val="13370B"/>
                </a:solidFill>
              </a:rPr>
              <a:t>	</a:t>
            </a:r>
            <a:r>
              <a:rPr lang="en-IN" sz="3200" dirty="0">
                <a:solidFill>
                  <a:srgbClr val="13370B"/>
                </a:solidFill>
              </a:rPr>
              <a:t>Calculate the average GDP per capita by country and region</a:t>
            </a:r>
            <a:r>
              <a:rPr lang="en-IN" sz="3200" dirty="0" smtClean="0">
                <a:solidFill>
                  <a:srgbClr val="13370B"/>
                </a:solidFill>
              </a:rPr>
              <a:t>.</a:t>
            </a:r>
          </a:p>
          <a:p>
            <a:pPr>
              <a:lnSpc>
                <a:spcPts val="3628"/>
              </a:lnSpc>
            </a:pPr>
            <a:r>
              <a:rPr lang="en-IN" sz="3200" b="1" dirty="0">
                <a:solidFill>
                  <a:srgbClr val="13370B"/>
                </a:solidFill>
              </a:rPr>
              <a:t>Literacy Rates</a:t>
            </a:r>
            <a:r>
              <a:rPr lang="en-IN" sz="3200" b="1" dirty="0" smtClean="0">
                <a:solidFill>
                  <a:srgbClr val="13370B"/>
                </a:solidFill>
              </a:rPr>
              <a:t>:</a:t>
            </a:r>
          </a:p>
          <a:p>
            <a:pPr>
              <a:lnSpc>
                <a:spcPts val="3628"/>
              </a:lnSpc>
            </a:pPr>
            <a:r>
              <a:rPr lang="en-US" sz="3200" b="1" dirty="0">
                <a:solidFill>
                  <a:srgbClr val="13370B"/>
                </a:solidFill>
              </a:rPr>
              <a:t>	</a:t>
            </a:r>
            <a:r>
              <a:rPr lang="en-IN" sz="3200" dirty="0">
                <a:solidFill>
                  <a:srgbClr val="13370B"/>
                </a:solidFill>
              </a:rPr>
              <a:t>Calculate the average literacy rate across regions and countries</a:t>
            </a:r>
            <a:r>
              <a:rPr lang="en-IN" sz="3200" dirty="0" smtClean="0">
                <a:solidFill>
                  <a:srgbClr val="13370B"/>
                </a:solidFill>
              </a:rPr>
              <a:t>.</a:t>
            </a:r>
          </a:p>
          <a:p>
            <a:pPr marL="0" lvl="3">
              <a:lnSpc>
                <a:spcPts val="3628"/>
              </a:lnSpc>
            </a:pPr>
            <a:r>
              <a:rPr lang="en-IN" sz="3200" b="1" dirty="0">
                <a:solidFill>
                  <a:srgbClr val="13370B"/>
                </a:solidFill>
              </a:rPr>
              <a:t>Growth Trends:</a:t>
            </a:r>
            <a:r>
              <a:rPr lang="en-IN" sz="3200" dirty="0">
                <a:solidFill>
                  <a:srgbClr val="13370B"/>
                </a:solidFill>
              </a:rPr>
              <a:t> </a:t>
            </a:r>
          </a:p>
          <a:p>
            <a:pPr>
              <a:lnSpc>
                <a:spcPts val="3628"/>
              </a:lnSpc>
            </a:pPr>
            <a:r>
              <a:rPr lang="en-US" sz="3200" dirty="0">
                <a:solidFill>
                  <a:srgbClr val="13370B"/>
                </a:solidFill>
              </a:rPr>
              <a:t>	</a:t>
            </a:r>
            <a:r>
              <a:rPr lang="en-IN" sz="3200" dirty="0" err="1" smtClean="0">
                <a:solidFill>
                  <a:srgbClr val="13370B"/>
                </a:solidFill>
              </a:rPr>
              <a:t>Analyze</a:t>
            </a:r>
            <a:r>
              <a:rPr lang="en-IN" sz="3200" dirty="0" smtClean="0">
                <a:solidFill>
                  <a:srgbClr val="13370B"/>
                </a:solidFill>
              </a:rPr>
              <a:t> </a:t>
            </a:r>
            <a:r>
              <a:rPr lang="en-IN" sz="3200" dirty="0">
                <a:solidFill>
                  <a:srgbClr val="13370B"/>
                </a:solidFill>
              </a:rPr>
              <a:t>growth trends for key variables (e.g., population, </a:t>
            </a:r>
            <a:r>
              <a:rPr lang="en-IN" sz="3200" dirty="0" smtClean="0">
                <a:solidFill>
                  <a:srgbClr val="13370B"/>
                </a:solidFill>
              </a:rPr>
              <a:t>GDP) </a:t>
            </a:r>
            <a:r>
              <a:rPr lang="en-IN" sz="3200" dirty="0">
                <a:solidFill>
                  <a:srgbClr val="13370B"/>
                </a:solidFill>
              </a:rPr>
              <a:t>over time (</a:t>
            </a:r>
            <a:r>
              <a:rPr lang="en-IN" sz="3200" dirty="0" smtClean="0">
                <a:solidFill>
                  <a:srgbClr val="13370B"/>
                </a:solidFill>
              </a:rPr>
              <a:t>1960-2017</a:t>
            </a:r>
            <a:r>
              <a:rPr lang="en-IN" sz="3200" dirty="0">
                <a:solidFill>
                  <a:srgbClr val="13370B"/>
                </a:solidFill>
              </a:rPr>
              <a:t>).</a:t>
            </a:r>
            <a:endParaRPr lang="en-IN" sz="3200" dirty="0" smtClean="0">
              <a:solidFill>
                <a:srgbClr val="13370B"/>
              </a:solidFill>
            </a:endParaRPr>
          </a:p>
          <a:p>
            <a:pPr>
              <a:lnSpc>
                <a:spcPts val="3628"/>
              </a:lnSpc>
            </a:pPr>
            <a:endParaRPr lang="en-IN" dirty="0" smtClean="0"/>
          </a:p>
          <a:p>
            <a:pPr>
              <a:lnSpc>
                <a:spcPts val="3628"/>
              </a:lnSpc>
            </a:pPr>
            <a:endParaRPr lang="en-IN" dirty="0" smtClean="0"/>
          </a:p>
          <a:p>
            <a:pPr>
              <a:lnSpc>
                <a:spcPts val="3628"/>
              </a:lnSpc>
            </a:pPr>
            <a:endParaRPr lang="en-IN" dirty="0" smtClean="0"/>
          </a:p>
          <a:p>
            <a:pPr>
              <a:lnSpc>
                <a:spcPts val="3628"/>
              </a:lnSpc>
            </a:pPr>
            <a:endParaRPr lang="en-US" sz="2573" dirty="0">
              <a:solidFill>
                <a:srgbClr val="006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1811000" y="1516876"/>
            <a:ext cx="6477000" cy="596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96"/>
              </a:lnSpc>
            </a:pPr>
            <a:r>
              <a:rPr lang="en-IN" sz="4000" b="1" dirty="0" smtClean="0">
                <a:solidFill>
                  <a:srgbClr val="13370B"/>
                </a:solidFill>
              </a:rPr>
              <a:t>Descriptive </a:t>
            </a:r>
            <a:r>
              <a:rPr lang="en-IN" sz="4000" b="1" dirty="0">
                <a:solidFill>
                  <a:srgbClr val="13370B"/>
                </a:solidFill>
              </a:rPr>
              <a:t>Statistical Analysis</a:t>
            </a:r>
            <a:endParaRPr lang="en-US" sz="4000" b="1" dirty="0">
              <a:solidFill>
                <a:srgbClr val="13370B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14369072" y="330275"/>
            <a:ext cx="1791168" cy="368149"/>
            <a:chOff x="0" y="0"/>
            <a:chExt cx="471748" cy="9696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71748" cy="96961"/>
            </a:xfrm>
            <a:custGeom>
              <a:avLst/>
              <a:gdLst/>
              <a:ahLst/>
              <a:cxnLst/>
              <a:rect l="l" t="t" r="r" b="b"/>
              <a:pathLst>
                <a:path w="471748" h="96961">
                  <a:moveTo>
                    <a:pt x="48481" y="0"/>
                  </a:moveTo>
                  <a:lnTo>
                    <a:pt x="423268" y="0"/>
                  </a:lnTo>
                  <a:cubicBezTo>
                    <a:pt x="450043" y="0"/>
                    <a:pt x="471748" y="21705"/>
                    <a:pt x="471748" y="48481"/>
                  </a:cubicBezTo>
                  <a:lnTo>
                    <a:pt x="471748" y="48481"/>
                  </a:lnTo>
                  <a:cubicBezTo>
                    <a:pt x="471748" y="75256"/>
                    <a:pt x="450043" y="96961"/>
                    <a:pt x="423268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471748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4491083" y="430476"/>
            <a:ext cx="1547147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@reallygreatsite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31770" y="361846"/>
            <a:ext cx="527530" cy="305008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93873" y="330275"/>
            <a:ext cx="769361" cy="368149"/>
            <a:chOff x="0" y="0"/>
            <a:chExt cx="202630" cy="969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630" cy="96961"/>
            </a:xfrm>
            <a:custGeom>
              <a:avLst/>
              <a:gdLst/>
              <a:ahLst/>
              <a:cxnLst/>
              <a:rect l="l" t="t" r="r" b="b"/>
              <a:pathLst>
                <a:path w="202630" h="96961">
                  <a:moveTo>
                    <a:pt x="48481" y="0"/>
                  </a:moveTo>
                  <a:lnTo>
                    <a:pt x="154149" y="0"/>
                  </a:lnTo>
                  <a:cubicBezTo>
                    <a:pt x="180925" y="0"/>
                    <a:pt x="202630" y="21705"/>
                    <a:pt x="202630" y="48481"/>
                  </a:cubicBezTo>
                  <a:lnTo>
                    <a:pt x="202630" y="48481"/>
                  </a:lnTo>
                  <a:cubicBezTo>
                    <a:pt x="202630" y="75256"/>
                    <a:pt x="180925" y="96961"/>
                    <a:pt x="154149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2630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21180" y="330275"/>
            <a:ext cx="769361" cy="368149"/>
            <a:chOff x="0" y="0"/>
            <a:chExt cx="202630" cy="969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2630" cy="96961"/>
            </a:xfrm>
            <a:custGeom>
              <a:avLst/>
              <a:gdLst/>
              <a:ahLst/>
              <a:cxnLst/>
              <a:rect l="l" t="t" r="r" b="b"/>
              <a:pathLst>
                <a:path w="202630" h="96961">
                  <a:moveTo>
                    <a:pt x="48481" y="0"/>
                  </a:moveTo>
                  <a:lnTo>
                    <a:pt x="154149" y="0"/>
                  </a:lnTo>
                  <a:cubicBezTo>
                    <a:pt x="180925" y="0"/>
                    <a:pt x="202630" y="21705"/>
                    <a:pt x="202630" y="48481"/>
                  </a:cubicBezTo>
                  <a:lnTo>
                    <a:pt x="202630" y="48481"/>
                  </a:lnTo>
                  <a:cubicBezTo>
                    <a:pt x="202630" y="75256"/>
                    <a:pt x="180925" y="96961"/>
                    <a:pt x="154149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2630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403509" y="330275"/>
            <a:ext cx="848323" cy="368149"/>
            <a:chOff x="0" y="0"/>
            <a:chExt cx="223427" cy="9696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3427" cy="96961"/>
            </a:xfrm>
            <a:custGeom>
              <a:avLst/>
              <a:gdLst/>
              <a:ahLst/>
              <a:cxnLst/>
              <a:rect l="l" t="t" r="r" b="b"/>
              <a:pathLst>
                <a:path w="223427" h="96961">
                  <a:moveTo>
                    <a:pt x="48481" y="0"/>
                  </a:moveTo>
                  <a:lnTo>
                    <a:pt x="174946" y="0"/>
                  </a:lnTo>
                  <a:cubicBezTo>
                    <a:pt x="201721" y="0"/>
                    <a:pt x="223427" y="21705"/>
                    <a:pt x="223427" y="48481"/>
                  </a:cubicBezTo>
                  <a:lnTo>
                    <a:pt x="223427" y="48481"/>
                  </a:lnTo>
                  <a:cubicBezTo>
                    <a:pt x="223427" y="75256"/>
                    <a:pt x="201721" y="96961"/>
                    <a:pt x="174946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3427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050260" y="330275"/>
            <a:ext cx="971705" cy="368149"/>
            <a:chOff x="0" y="0"/>
            <a:chExt cx="255922" cy="969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5922" cy="96961"/>
            </a:xfrm>
            <a:custGeom>
              <a:avLst/>
              <a:gdLst/>
              <a:ahLst/>
              <a:cxnLst/>
              <a:rect l="l" t="t" r="r" b="b"/>
              <a:pathLst>
                <a:path w="255922" h="96961">
                  <a:moveTo>
                    <a:pt x="48481" y="0"/>
                  </a:moveTo>
                  <a:lnTo>
                    <a:pt x="207442" y="0"/>
                  </a:lnTo>
                  <a:cubicBezTo>
                    <a:pt x="234217" y="0"/>
                    <a:pt x="255922" y="21705"/>
                    <a:pt x="255922" y="48481"/>
                  </a:cubicBezTo>
                  <a:lnTo>
                    <a:pt x="255922" y="48481"/>
                  </a:lnTo>
                  <a:cubicBezTo>
                    <a:pt x="255922" y="75256"/>
                    <a:pt x="234217" y="96961"/>
                    <a:pt x="207442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55922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5032" y="2805274"/>
            <a:ext cx="18288000" cy="7260727"/>
          </a:xfrm>
          <a:custGeom>
            <a:avLst/>
            <a:gdLst/>
            <a:ahLst/>
            <a:cxnLst/>
            <a:rect l="l" t="t" r="r" b="b"/>
            <a:pathLst>
              <a:path w="18288000" h="7260727">
                <a:moveTo>
                  <a:pt x="0" y="0"/>
                </a:moveTo>
                <a:lnTo>
                  <a:pt x="18288000" y="0"/>
                </a:lnTo>
                <a:lnTo>
                  <a:pt x="18288000" y="7260727"/>
                </a:lnTo>
                <a:lnTo>
                  <a:pt x="0" y="7260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520" t="-252397" r="-11815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98488" y="1012602"/>
            <a:ext cx="7305773" cy="1792672"/>
          </a:xfrm>
          <a:custGeom>
            <a:avLst/>
            <a:gdLst/>
            <a:ahLst/>
            <a:cxnLst/>
            <a:rect l="l" t="t" r="r" b="b"/>
            <a:pathLst>
              <a:path w="7305773" h="1792672">
                <a:moveTo>
                  <a:pt x="0" y="0"/>
                </a:moveTo>
                <a:lnTo>
                  <a:pt x="7305773" y="0"/>
                </a:lnTo>
                <a:lnTo>
                  <a:pt x="7305773" y="1792672"/>
                </a:lnTo>
                <a:lnTo>
                  <a:pt x="0" y="1792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952" b="-2591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01777" y="430476"/>
            <a:ext cx="553554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HOME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10960" y="430476"/>
            <a:ext cx="589800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ABOUT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58045" y="430476"/>
            <a:ext cx="739251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CONTENT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65980" y="430476"/>
            <a:ext cx="740267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MESSAGE</a:t>
            </a:r>
          </a:p>
        </p:txBody>
      </p:sp>
      <p:sp>
        <p:nvSpPr>
          <p:cNvPr id="23" name="Freeform 23"/>
          <p:cNvSpPr/>
          <p:nvPr/>
        </p:nvSpPr>
        <p:spPr>
          <a:xfrm flipH="1">
            <a:off x="12437639" y="1474923"/>
            <a:ext cx="5850361" cy="6831632"/>
          </a:xfrm>
          <a:custGeom>
            <a:avLst/>
            <a:gdLst/>
            <a:ahLst/>
            <a:cxnLst/>
            <a:rect l="l" t="t" r="r" b="b"/>
            <a:pathLst>
              <a:path w="5850361" h="6831632">
                <a:moveTo>
                  <a:pt x="5850361" y="0"/>
                </a:moveTo>
                <a:lnTo>
                  <a:pt x="0" y="0"/>
                </a:lnTo>
                <a:lnTo>
                  <a:pt x="0" y="6831633"/>
                </a:lnTo>
                <a:lnTo>
                  <a:pt x="5850361" y="6831633"/>
                </a:lnTo>
                <a:lnTo>
                  <a:pt x="585036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28700" y="1271583"/>
            <a:ext cx="5227853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6"/>
              </a:lnSpc>
            </a:pPr>
            <a:r>
              <a:rPr lang="en-IN" sz="4400" b="1" dirty="0">
                <a:solidFill>
                  <a:srgbClr val="13370B"/>
                </a:solidFill>
              </a:rPr>
              <a:t>DAX </a:t>
            </a:r>
            <a:r>
              <a:rPr lang="en-IN" sz="4400" b="1" dirty="0" smtClean="0">
                <a:solidFill>
                  <a:srgbClr val="13370B"/>
                </a:solidFill>
              </a:rPr>
              <a:t>Calculations</a:t>
            </a:r>
            <a:endParaRPr lang="en-US" sz="4400" b="1" dirty="0">
              <a:solidFill>
                <a:srgbClr val="13370B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1604924" y="3552465"/>
            <a:ext cx="9139275" cy="823499"/>
          </a:xfrm>
          <a:custGeom>
            <a:avLst/>
            <a:gdLst/>
            <a:ahLst/>
            <a:cxnLst/>
            <a:rect l="l" t="t" r="r" b="b"/>
            <a:pathLst>
              <a:path w="6753138" h="451610">
                <a:moveTo>
                  <a:pt x="0" y="0"/>
                </a:moveTo>
                <a:lnTo>
                  <a:pt x="6753139" y="0"/>
                </a:lnTo>
                <a:lnTo>
                  <a:pt x="6753139" y="451610"/>
                </a:lnTo>
                <a:lnTo>
                  <a:pt x="0" y="451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576003" y="3465946"/>
            <a:ext cx="651627" cy="821532"/>
            <a:chOff x="0" y="0"/>
            <a:chExt cx="171622" cy="21637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1622" cy="216371"/>
            </a:xfrm>
            <a:custGeom>
              <a:avLst/>
              <a:gdLst/>
              <a:ahLst/>
              <a:cxnLst/>
              <a:rect l="l" t="t" r="r" b="b"/>
              <a:pathLst>
                <a:path w="171622" h="216371">
                  <a:moveTo>
                    <a:pt x="85811" y="0"/>
                  </a:moveTo>
                  <a:lnTo>
                    <a:pt x="85811" y="0"/>
                  </a:lnTo>
                  <a:cubicBezTo>
                    <a:pt x="108569" y="0"/>
                    <a:pt x="130396" y="9041"/>
                    <a:pt x="146488" y="25133"/>
                  </a:cubicBezTo>
                  <a:cubicBezTo>
                    <a:pt x="162581" y="41226"/>
                    <a:pt x="171622" y="63052"/>
                    <a:pt x="171622" y="85811"/>
                  </a:cubicBezTo>
                  <a:lnTo>
                    <a:pt x="171622" y="130560"/>
                  </a:lnTo>
                  <a:cubicBezTo>
                    <a:pt x="171622" y="177952"/>
                    <a:pt x="133203" y="216371"/>
                    <a:pt x="85811" y="216371"/>
                  </a:cubicBezTo>
                  <a:lnTo>
                    <a:pt x="85811" y="216371"/>
                  </a:lnTo>
                  <a:cubicBezTo>
                    <a:pt x="38419" y="216371"/>
                    <a:pt x="0" y="177952"/>
                    <a:pt x="0" y="130560"/>
                  </a:cubicBezTo>
                  <a:lnTo>
                    <a:pt x="0" y="85811"/>
                  </a:lnTo>
                  <a:cubicBezTo>
                    <a:pt x="0" y="38419"/>
                    <a:pt x="38419" y="0"/>
                    <a:pt x="85811" y="0"/>
                  </a:cubicBezTo>
                  <a:close/>
                </a:path>
              </a:pathLst>
            </a:custGeom>
            <a:solidFill>
              <a:srgbClr val="4EA06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71622" cy="254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04924" y="3680375"/>
            <a:ext cx="655517" cy="45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8"/>
              </a:lnSpc>
            </a:pPr>
            <a:r>
              <a:rPr lang="en-US" sz="2573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01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4537845" y="3497166"/>
            <a:ext cx="651627" cy="821532"/>
            <a:chOff x="0" y="0"/>
            <a:chExt cx="171622" cy="21637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71622" cy="216371"/>
            </a:xfrm>
            <a:custGeom>
              <a:avLst/>
              <a:gdLst/>
              <a:ahLst/>
              <a:cxnLst/>
              <a:rect l="l" t="t" r="r" b="b"/>
              <a:pathLst>
                <a:path w="171622" h="216371">
                  <a:moveTo>
                    <a:pt x="85811" y="0"/>
                  </a:moveTo>
                  <a:lnTo>
                    <a:pt x="85811" y="0"/>
                  </a:lnTo>
                  <a:cubicBezTo>
                    <a:pt x="108569" y="0"/>
                    <a:pt x="130396" y="9041"/>
                    <a:pt x="146488" y="25133"/>
                  </a:cubicBezTo>
                  <a:cubicBezTo>
                    <a:pt x="162581" y="41226"/>
                    <a:pt x="171622" y="63052"/>
                    <a:pt x="171622" y="85811"/>
                  </a:cubicBezTo>
                  <a:lnTo>
                    <a:pt x="171622" y="130560"/>
                  </a:lnTo>
                  <a:cubicBezTo>
                    <a:pt x="171622" y="177952"/>
                    <a:pt x="133203" y="216371"/>
                    <a:pt x="85811" y="216371"/>
                  </a:cubicBezTo>
                  <a:lnTo>
                    <a:pt x="85811" y="216371"/>
                  </a:lnTo>
                  <a:cubicBezTo>
                    <a:pt x="38419" y="216371"/>
                    <a:pt x="0" y="177952"/>
                    <a:pt x="0" y="130560"/>
                  </a:cubicBezTo>
                  <a:lnTo>
                    <a:pt x="0" y="85811"/>
                  </a:lnTo>
                  <a:cubicBezTo>
                    <a:pt x="0" y="38419"/>
                    <a:pt x="38419" y="0"/>
                    <a:pt x="85811" y="0"/>
                  </a:cubicBezTo>
                  <a:close/>
                </a:path>
              </a:pathLst>
            </a:custGeom>
            <a:solidFill>
              <a:srgbClr val="4EA069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71622" cy="254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4533955" y="3763727"/>
            <a:ext cx="655517" cy="45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8"/>
              </a:lnSpc>
            </a:pPr>
            <a:r>
              <a:rPr lang="en-US" sz="2573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02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7136114" y="3465946"/>
            <a:ext cx="651627" cy="821532"/>
            <a:chOff x="0" y="0"/>
            <a:chExt cx="171622" cy="21637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1622" cy="216371"/>
            </a:xfrm>
            <a:custGeom>
              <a:avLst/>
              <a:gdLst/>
              <a:ahLst/>
              <a:cxnLst/>
              <a:rect l="l" t="t" r="r" b="b"/>
              <a:pathLst>
                <a:path w="171622" h="216371">
                  <a:moveTo>
                    <a:pt x="85811" y="0"/>
                  </a:moveTo>
                  <a:lnTo>
                    <a:pt x="85811" y="0"/>
                  </a:lnTo>
                  <a:cubicBezTo>
                    <a:pt x="108569" y="0"/>
                    <a:pt x="130396" y="9041"/>
                    <a:pt x="146488" y="25133"/>
                  </a:cubicBezTo>
                  <a:cubicBezTo>
                    <a:pt x="162581" y="41226"/>
                    <a:pt x="171622" y="63052"/>
                    <a:pt x="171622" y="85811"/>
                  </a:cubicBezTo>
                  <a:lnTo>
                    <a:pt x="171622" y="130560"/>
                  </a:lnTo>
                  <a:cubicBezTo>
                    <a:pt x="171622" y="177952"/>
                    <a:pt x="133203" y="216371"/>
                    <a:pt x="85811" y="216371"/>
                  </a:cubicBezTo>
                  <a:lnTo>
                    <a:pt x="85811" y="216371"/>
                  </a:lnTo>
                  <a:cubicBezTo>
                    <a:pt x="38419" y="216371"/>
                    <a:pt x="0" y="177952"/>
                    <a:pt x="0" y="130560"/>
                  </a:cubicBezTo>
                  <a:lnTo>
                    <a:pt x="0" y="85811"/>
                  </a:lnTo>
                  <a:cubicBezTo>
                    <a:pt x="0" y="38419"/>
                    <a:pt x="38419" y="0"/>
                    <a:pt x="85811" y="0"/>
                  </a:cubicBezTo>
                  <a:close/>
                </a:path>
              </a:pathLst>
            </a:custGeom>
            <a:solidFill>
              <a:srgbClr val="4EA069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71622" cy="254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7161146" y="3724734"/>
            <a:ext cx="655517" cy="45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8"/>
              </a:lnSpc>
            </a:pPr>
            <a:r>
              <a:rPr lang="en-US" sz="2573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03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9766759" y="3422749"/>
            <a:ext cx="651627" cy="821532"/>
            <a:chOff x="0" y="0"/>
            <a:chExt cx="171622" cy="21637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1622" cy="216371"/>
            </a:xfrm>
            <a:custGeom>
              <a:avLst/>
              <a:gdLst/>
              <a:ahLst/>
              <a:cxnLst/>
              <a:rect l="l" t="t" r="r" b="b"/>
              <a:pathLst>
                <a:path w="171622" h="216371">
                  <a:moveTo>
                    <a:pt x="85811" y="0"/>
                  </a:moveTo>
                  <a:lnTo>
                    <a:pt x="85811" y="0"/>
                  </a:lnTo>
                  <a:cubicBezTo>
                    <a:pt x="108569" y="0"/>
                    <a:pt x="130396" y="9041"/>
                    <a:pt x="146488" y="25133"/>
                  </a:cubicBezTo>
                  <a:cubicBezTo>
                    <a:pt x="162581" y="41226"/>
                    <a:pt x="171622" y="63052"/>
                    <a:pt x="171622" y="85811"/>
                  </a:cubicBezTo>
                  <a:lnTo>
                    <a:pt x="171622" y="130560"/>
                  </a:lnTo>
                  <a:cubicBezTo>
                    <a:pt x="171622" y="177952"/>
                    <a:pt x="133203" y="216371"/>
                    <a:pt x="85811" y="216371"/>
                  </a:cubicBezTo>
                  <a:lnTo>
                    <a:pt x="85811" y="216371"/>
                  </a:lnTo>
                  <a:cubicBezTo>
                    <a:pt x="38419" y="216371"/>
                    <a:pt x="0" y="177952"/>
                    <a:pt x="0" y="130560"/>
                  </a:cubicBezTo>
                  <a:lnTo>
                    <a:pt x="0" y="85811"/>
                  </a:lnTo>
                  <a:cubicBezTo>
                    <a:pt x="0" y="38419"/>
                    <a:pt x="38419" y="0"/>
                    <a:pt x="85811" y="0"/>
                  </a:cubicBezTo>
                  <a:close/>
                </a:path>
              </a:pathLst>
            </a:custGeom>
            <a:solidFill>
              <a:srgbClr val="4EA06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71622" cy="254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9765685" y="3569440"/>
            <a:ext cx="655517" cy="45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8"/>
              </a:lnSpc>
            </a:pPr>
            <a:r>
              <a:rPr lang="en-US" sz="2573" b="1" dirty="0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87383" y="4757993"/>
            <a:ext cx="2429345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2582" lvl="1" indent="-206291">
              <a:lnSpc>
                <a:spcPts val="2178"/>
              </a:lnSpc>
              <a:buFont typeface="Arial"/>
              <a:buChar char="•"/>
            </a:pPr>
            <a:r>
              <a:rPr lang="en-IN" sz="3200" dirty="0">
                <a:solidFill>
                  <a:srgbClr val="13370B"/>
                </a:solidFill>
              </a:rPr>
              <a:t>Calculating the population growth rate over time</a:t>
            </a:r>
            <a:endParaRPr lang="en-US" sz="3200" dirty="0">
              <a:solidFill>
                <a:srgbClr val="13370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3557603" y="4727344"/>
            <a:ext cx="2464362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2582" lvl="1" indent="-206291">
              <a:lnSpc>
                <a:spcPts val="2178"/>
              </a:lnSpc>
              <a:buFont typeface="Arial"/>
              <a:buChar char="•"/>
            </a:pPr>
            <a:r>
              <a:rPr lang="en-IN" sz="3200" dirty="0">
                <a:solidFill>
                  <a:srgbClr val="13370B"/>
                </a:solidFill>
              </a:rPr>
              <a:t>Calculating the GDP growth rate</a:t>
            </a:r>
            <a:endParaRPr lang="en-US" sz="3200" dirty="0">
              <a:solidFill>
                <a:srgbClr val="13370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6361142" y="4659987"/>
            <a:ext cx="2548132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2582" lvl="1" indent="-206291">
              <a:lnSpc>
                <a:spcPts val="2178"/>
              </a:lnSpc>
              <a:buFont typeface="Arial"/>
              <a:buChar char="•"/>
            </a:pPr>
            <a:r>
              <a:rPr lang="en-IN" sz="3200" dirty="0">
                <a:solidFill>
                  <a:srgbClr val="13370B"/>
                </a:solidFill>
              </a:rPr>
              <a:t>Creating calculated columns for GDP per capita</a:t>
            </a:r>
            <a:endParaRPr lang="en-US" sz="3200" dirty="0">
              <a:solidFill>
                <a:srgbClr val="13370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8753604" y="4764504"/>
            <a:ext cx="3094289" cy="60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2582" lvl="1" indent="-206291">
              <a:lnSpc>
                <a:spcPts val="2178"/>
              </a:lnSpc>
              <a:buFont typeface="Arial"/>
              <a:buChar char="•"/>
            </a:pPr>
            <a:r>
              <a:rPr lang="en-IN" sz="3200" dirty="0">
                <a:solidFill>
                  <a:srgbClr val="13370B"/>
                </a:solidFill>
              </a:rPr>
              <a:t>GDP data by region</a:t>
            </a:r>
            <a:endParaRPr lang="en-US" sz="3200" dirty="0">
              <a:solidFill>
                <a:srgbClr val="13370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" name="Group 46"/>
          <p:cNvGrpSpPr/>
          <p:nvPr/>
        </p:nvGrpSpPr>
        <p:grpSpPr>
          <a:xfrm>
            <a:off x="14369072" y="330275"/>
            <a:ext cx="1791168" cy="368149"/>
            <a:chOff x="0" y="0"/>
            <a:chExt cx="471748" cy="9696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71748" cy="96961"/>
            </a:xfrm>
            <a:custGeom>
              <a:avLst/>
              <a:gdLst/>
              <a:ahLst/>
              <a:cxnLst/>
              <a:rect l="l" t="t" r="r" b="b"/>
              <a:pathLst>
                <a:path w="471748" h="96961">
                  <a:moveTo>
                    <a:pt x="48481" y="0"/>
                  </a:moveTo>
                  <a:lnTo>
                    <a:pt x="423268" y="0"/>
                  </a:lnTo>
                  <a:cubicBezTo>
                    <a:pt x="450043" y="0"/>
                    <a:pt x="471748" y="21705"/>
                    <a:pt x="471748" y="48481"/>
                  </a:cubicBezTo>
                  <a:lnTo>
                    <a:pt x="471748" y="48481"/>
                  </a:lnTo>
                  <a:cubicBezTo>
                    <a:pt x="471748" y="75256"/>
                    <a:pt x="450043" y="96961"/>
                    <a:pt x="423268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471748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4491083" y="430476"/>
            <a:ext cx="1547147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@reallygreatsite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31770" y="361846"/>
            <a:ext cx="527530" cy="305008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93873" y="330275"/>
            <a:ext cx="769361" cy="368149"/>
            <a:chOff x="0" y="0"/>
            <a:chExt cx="202630" cy="969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630" cy="96961"/>
            </a:xfrm>
            <a:custGeom>
              <a:avLst/>
              <a:gdLst/>
              <a:ahLst/>
              <a:cxnLst/>
              <a:rect l="l" t="t" r="r" b="b"/>
              <a:pathLst>
                <a:path w="202630" h="96961">
                  <a:moveTo>
                    <a:pt x="48481" y="0"/>
                  </a:moveTo>
                  <a:lnTo>
                    <a:pt x="154149" y="0"/>
                  </a:lnTo>
                  <a:cubicBezTo>
                    <a:pt x="180925" y="0"/>
                    <a:pt x="202630" y="21705"/>
                    <a:pt x="202630" y="48481"/>
                  </a:cubicBezTo>
                  <a:lnTo>
                    <a:pt x="202630" y="48481"/>
                  </a:lnTo>
                  <a:cubicBezTo>
                    <a:pt x="202630" y="75256"/>
                    <a:pt x="180925" y="96961"/>
                    <a:pt x="154149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2630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21180" y="330275"/>
            <a:ext cx="769361" cy="368149"/>
            <a:chOff x="0" y="0"/>
            <a:chExt cx="202630" cy="969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2630" cy="96961"/>
            </a:xfrm>
            <a:custGeom>
              <a:avLst/>
              <a:gdLst/>
              <a:ahLst/>
              <a:cxnLst/>
              <a:rect l="l" t="t" r="r" b="b"/>
              <a:pathLst>
                <a:path w="202630" h="96961">
                  <a:moveTo>
                    <a:pt x="48481" y="0"/>
                  </a:moveTo>
                  <a:lnTo>
                    <a:pt x="154149" y="0"/>
                  </a:lnTo>
                  <a:cubicBezTo>
                    <a:pt x="180925" y="0"/>
                    <a:pt x="202630" y="21705"/>
                    <a:pt x="202630" y="48481"/>
                  </a:cubicBezTo>
                  <a:lnTo>
                    <a:pt x="202630" y="48481"/>
                  </a:lnTo>
                  <a:cubicBezTo>
                    <a:pt x="202630" y="75256"/>
                    <a:pt x="180925" y="96961"/>
                    <a:pt x="154149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2630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403509" y="330275"/>
            <a:ext cx="848323" cy="368149"/>
            <a:chOff x="0" y="0"/>
            <a:chExt cx="223427" cy="9696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3427" cy="96961"/>
            </a:xfrm>
            <a:custGeom>
              <a:avLst/>
              <a:gdLst/>
              <a:ahLst/>
              <a:cxnLst/>
              <a:rect l="l" t="t" r="r" b="b"/>
              <a:pathLst>
                <a:path w="223427" h="96961">
                  <a:moveTo>
                    <a:pt x="48481" y="0"/>
                  </a:moveTo>
                  <a:lnTo>
                    <a:pt x="174946" y="0"/>
                  </a:lnTo>
                  <a:cubicBezTo>
                    <a:pt x="201721" y="0"/>
                    <a:pt x="223427" y="21705"/>
                    <a:pt x="223427" y="48481"/>
                  </a:cubicBezTo>
                  <a:lnTo>
                    <a:pt x="223427" y="48481"/>
                  </a:lnTo>
                  <a:cubicBezTo>
                    <a:pt x="223427" y="75256"/>
                    <a:pt x="201721" y="96961"/>
                    <a:pt x="174946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3427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050260" y="330275"/>
            <a:ext cx="971705" cy="368149"/>
            <a:chOff x="0" y="0"/>
            <a:chExt cx="255922" cy="969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5922" cy="96961"/>
            </a:xfrm>
            <a:custGeom>
              <a:avLst/>
              <a:gdLst/>
              <a:ahLst/>
              <a:cxnLst/>
              <a:rect l="l" t="t" r="r" b="b"/>
              <a:pathLst>
                <a:path w="255922" h="96961">
                  <a:moveTo>
                    <a:pt x="48481" y="0"/>
                  </a:moveTo>
                  <a:lnTo>
                    <a:pt x="207442" y="0"/>
                  </a:lnTo>
                  <a:cubicBezTo>
                    <a:pt x="234217" y="0"/>
                    <a:pt x="255922" y="21705"/>
                    <a:pt x="255922" y="48481"/>
                  </a:cubicBezTo>
                  <a:lnTo>
                    <a:pt x="255922" y="48481"/>
                  </a:lnTo>
                  <a:cubicBezTo>
                    <a:pt x="255922" y="75256"/>
                    <a:pt x="234217" y="96961"/>
                    <a:pt x="207442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55922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0" y="2805274"/>
            <a:ext cx="18288000" cy="7260727"/>
          </a:xfrm>
          <a:custGeom>
            <a:avLst/>
            <a:gdLst/>
            <a:ahLst/>
            <a:cxnLst/>
            <a:rect l="l" t="t" r="r" b="b"/>
            <a:pathLst>
              <a:path w="18288000" h="7260727">
                <a:moveTo>
                  <a:pt x="0" y="0"/>
                </a:moveTo>
                <a:lnTo>
                  <a:pt x="18288000" y="0"/>
                </a:lnTo>
                <a:lnTo>
                  <a:pt x="18288000" y="7260727"/>
                </a:lnTo>
                <a:lnTo>
                  <a:pt x="0" y="7260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520" t="-252397" r="-11815"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1333951" y="1012602"/>
            <a:ext cx="7207551" cy="1792672"/>
          </a:xfrm>
          <a:custGeom>
            <a:avLst/>
            <a:gdLst/>
            <a:ahLst/>
            <a:cxnLst/>
            <a:rect l="l" t="t" r="r" b="b"/>
            <a:pathLst>
              <a:path w="7207551" h="1792672">
                <a:moveTo>
                  <a:pt x="7207551" y="0"/>
                </a:moveTo>
                <a:lnTo>
                  <a:pt x="0" y="0"/>
                </a:lnTo>
                <a:lnTo>
                  <a:pt x="0" y="1792672"/>
                </a:lnTo>
                <a:lnTo>
                  <a:pt x="7207551" y="1792672"/>
                </a:lnTo>
                <a:lnTo>
                  <a:pt x="7207551" y="0"/>
                </a:lnTo>
                <a:close/>
              </a:path>
            </a:pathLst>
          </a:custGeom>
          <a:blipFill>
            <a:blip r:embed="rId6"/>
            <a:stretch>
              <a:fillRect t="-7173" b="-1884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0" y="1028700"/>
            <a:ext cx="7530771" cy="6243694"/>
          </a:xfrm>
          <a:custGeom>
            <a:avLst/>
            <a:gdLst/>
            <a:ahLst/>
            <a:cxnLst/>
            <a:rect l="l" t="t" r="r" b="b"/>
            <a:pathLst>
              <a:path w="7530771" h="6243694">
                <a:moveTo>
                  <a:pt x="0" y="0"/>
                </a:moveTo>
                <a:lnTo>
                  <a:pt x="7530771" y="0"/>
                </a:lnTo>
                <a:lnTo>
                  <a:pt x="7530771" y="6243694"/>
                </a:lnTo>
                <a:lnTo>
                  <a:pt x="0" y="62436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01777" y="430476"/>
            <a:ext cx="553554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10960" y="430476"/>
            <a:ext cx="589800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ABOUT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458045" y="430476"/>
            <a:ext cx="739251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CONTENT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65980" y="430476"/>
            <a:ext cx="740267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MESSAGE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68057" y="3064255"/>
            <a:ext cx="8612025" cy="541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71600" lvl="2" indent="-457200" fontAlgn="base">
              <a:buFont typeface="Wingdings" panose="05000000000000000000" pitchFamily="2" charset="2"/>
              <a:buChar char="Ø"/>
            </a:pPr>
            <a:r>
              <a:rPr lang="en-IN" sz="3200" dirty="0" smtClean="0">
                <a:solidFill>
                  <a:srgbClr val="13370B"/>
                </a:solidFill>
              </a:rPr>
              <a:t>Create </a:t>
            </a:r>
            <a:r>
              <a:rPr lang="en-IN" sz="3200" dirty="0">
                <a:solidFill>
                  <a:srgbClr val="13370B"/>
                </a:solidFill>
              </a:rPr>
              <a:t>a </a:t>
            </a:r>
            <a:r>
              <a:rPr lang="en-IN" sz="3200" b="1" dirty="0">
                <a:solidFill>
                  <a:srgbClr val="13370B"/>
                </a:solidFill>
              </a:rPr>
              <a:t>comprehensive dashboard</a:t>
            </a:r>
            <a:r>
              <a:rPr lang="en-IN" sz="3200" dirty="0">
                <a:solidFill>
                  <a:srgbClr val="13370B"/>
                </a:solidFill>
              </a:rPr>
              <a:t> that includes various visualizations such </a:t>
            </a:r>
            <a:r>
              <a:rPr lang="en-IN" sz="3200" dirty="0" smtClean="0">
                <a:solidFill>
                  <a:srgbClr val="13370B"/>
                </a:solidFill>
              </a:rPr>
              <a:t>a</a:t>
            </a:r>
          </a:p>
          <a:p>
            <a:pPr lvl="2" fontAlgn="base"/>
            <a:r>
              <a:rPr lang="en-IN" sz="3200" b="1" dirty="0" smtClean="0">
                <a:solidFill>
                  <a:srgbClr val="13370B"/>
                </a:solidFill>
              </a:rPr>
              <a:t> </a:t>
            </a:r>
            <a:r>
              <a:rPr lang="en-IN" sz="3200" b="1" dirty="0" smtClean="0">
                <a:solidFill>
                  <a:srgbClr val="13370B"/>
                </a:solidFill>
              </a:rPr>
              <a:t>Bar </a:t>
            </a:r>
            <a:r>
              <a:rPr lang="en-IN" sz="3200" b="1" dirty="0">
                <a:solidFill>
                  <a:srgbClr val="13370B"/>
                </a:solidFill>
              </a:rPr>
              <a:t>charts, Line charts, Area charts, Pie </a:t>
            </a:r>
            <a:r>
              <a:rPr lang="en-IN" sz="3200" b="1" dirty="0" smtClean="0">
                <a:solidFill>
                  <a:srgbClr val="13370B"/>
                </a:solidFill>
              </a:rPr>
              <a:t>     </a:t>
            </a:r>
            <a:r>
              <a:rPr lang="en-IN" sz="3200" b="1" dirty="0" smtClean="0">
                <a:solidFill>
                  <a:srgbClr val="13370B"/>
                </a:solidFill>
              </a:rPr>
              <a:t>    </a:t>
            </a:r>
          </a:p>
          <a:p>
            <a:pPr lvl="2" fontAlgn="base"/>
            <a:r>
              <a:rPr lang="en-IN" sz="3200" b="1" dirty="0">
                <a:solidFill>
                  <a:srgbClr val="13370B"/>
                </a:solidFill>
              </a:rPr>
              <a:t> </a:t>
            </a:r>
            <a:r>
              <a:rPr lang="en-IN" sz="3200" b="1" dirty="0" smtClean="0">
                <a:solidFill>
                  <a:srgbClr val="13370B"/>
                </a:solidFill>
              </a:rPr>
              <a:t>charts</a:t>
            </a:r>
            <a:r>
              <a:rPr lang="en-IN" sz="3200" b="1" dirty="0">
                <a:solidFill>
                  <a:srgbClr val="13370B"/>
                </a:solidFill>
              </a:rPr>
              <a:t>, Maps</a:t>
            </a:r>
            <a:r>
              <a:rPr lang="en-IN" sz="3200" dirty="0">
                <a:solidFill>
                  <a:srgbClr val="13370B"/>
                </a:solidFill>
              </a:rPr>
              <a:t>, etc. </a:t>
            </a:r>
          </a:p>
          <a:p>
            <a:pPr marL="1371600" lvl="2" indent="-457200" fontAlgn="base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3370B"/>
                </a:solidFill>
              </a:rPr>
              <a:t>Include filters and slicers for users to interact with the data. </a:t>
            </a:r>
          </a:p>
          <a:p>
            <a:pPr marL="1371600" lvl="2" indent="-457200" fontAlgn="base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13370B"/>
                </a:solidFill>
              </a:rPr>
              <a:t>Include important visualizations such as: </a:t>
            </a:r>
          </a:p>
          <a:p>
            <a:pPr marL="1428750" lvl="2" indent="-514350" fontAlgn="base">
              <a:buFont typeface="+mj-lt"/>
              <a:buAutoNum type="arabicPeriod"/>
            </a:pPr>
            <a:r>
              <a:rPr lang="en-IN" sz="3200" dirty="0" smtClean="0">
                <a:solidFill>
                  <a:srgbClr val="13370B"/>
                </a:solidFill>
              </a:rPr>
              <a:t>Population </a:t>
            </a:r>
            <a:r>
              <a:rPr lang="en-IN" sz="3200" dirty="0">
                <a:solidFill>
                  <a:srgbClr val="13370B"/>
                </a:solidFill>
              </a:rPr>
              <a:t>trends over time. </a:t>
            </a:r>
          </a:p>
          <a:p>
            <a:pPr marL="1428750" lvl="2" indent="-514350" fontAlgn="base">
              <a:buFont typeface="+mj-lt"/>
              <a:buAutoNum type="arabicPeriod"/>
            </a:pPr>
            <a:r>
              <a:rPr lang="en-IN" sz="3200" dirty="0" smtClean="0">
                <a:solidFill>
                  <a:srgbClr val="13370B"/>
                </a:solidFill>
              </a:rPr>
              <a:t>GDP </a:t>
            </a:r>
            <a:r>
              <a:rPr lang="en-IN" sz="3200" dirty="0">
                <a:solidFill>
                  <a:srgbClr val="13370B"/>
                </a:solidFill>
              </a:rPr>
              <a:t>per capita by country. </a:t>
            </a:r>
          </a:p>
          <a:p>
            <a:pPr marL="1428750" lvl="2" indent="-514350" fontAlgn="base">
              <a:buFont typeface="+mj-lt"/>
              <a:buAutoNum type="arabicPeriod"/>
            </a:pPr>
            <a:r>
              <a:rPr lang="en-IN" sz="3200" dirty="0">
                <a:solidFill>
                  <a:srgbClr val="13370B"/>
                </a:solidFill>
              </a:rPr>
              <a:t>Population density by region. </a:t>
            </a:r>
          </a:p>
          <a:p>
            <a:pPr marL="1428750" lvl="2" indent="-514350" fontAlgn="base">
              <a:buFont typeface="+mj-lt"/>
              <a:buAutoNum type="arabicPeriod"/>
            </a:pPr>
            <a:r>
              <a:rPr lang="en-IN" sz="3200" dirty="0">
                <a:solidFill>
                  <a:srgbClr val="13370B"/>
                </a:solidFill>
              </a:rPr>
              <a:t>Infant mortality and GDP correlation.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13500" y="1271583"/>
            <a:ext cx="5245800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fontAlgn="base"/>
            <a:r>
              <a:rPr lang="en-IN" sz="4800" b="1" dirty="0">
                <a:solidFill>
                  <a:srgbClr val="13370B"/>
                </a:solidFill>
              </a:rPr>
              <a:t>Data </a:t>
            </a:r>
            <a:r>
              <a:rPr lang="en-IN" sz="4800" b="1" dirty="0" smtClean="0">
                <a:solidFill>
                  <a:srgbClr val="13370B"/>
                </a:solidFill>
              </a:rPr>
              <a:t>Visualizations</a:t>
            </a:r>
            <a:r>
              <a:rPr lang="en-IN" sz="4800" dirty="0" smtClean="0">
                <a:solidFill>
                  <a:srgbClr val="13370B"/>
                </a:solidFill>
              </a:rPr>
              <a:t> </a:t>
            </a:r>
            <a:endParaRPr lang="en-IN" sz="4800" dirty="0">
              <a:solidFill>
                <a:srgbClr val="13370B"/>
              </a:solidFill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4369072" y="330275"/>
            <a:ext cx="1791168" cy="368149"/>
            <a:chOff x="0" y="0"/>
            <a:chExt cx="471748" cy="9696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71748" cy="96961"/>
            </a:xfrm>
            <a:custGeom>
              <a:avLst/>
              <a:gdLst/>
              <a:ahLst/>
              <a:cxnLst/>
              <a:rect l="l" t="t" r="r" b="b"/>
              <a:pathLst>
                <a:path w="471748" h="96961">
                  <a:moveTo>
                    <a:pt x="48481" y="0"/>
                  </a:moveTo>
                  <a:lnTo>
                    <a:pt x="423268" y="0"/>
                  </a:lnTo>
                  <a:cubicBezTo>
                    <a:pt x="450043" y="0"/>
                    <a:pt x="471748" y="21705"/>
                    <a:pt x="471748" y="48481"/>
                  </a:cubicBezTo>
                  <a:lnTo>
                    <a:pt x="471748" y="48481"/>
                  </a:lnTo>
                  <a:cubicBezTo>
                    <a:pt x="471748" y="75256"/>
                    <a:pt x="450043" y="96961"/>
                    <a:pt x="423268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471748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491083" y="430476"/>
            <a:ext cx="1547147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@reallygreatsite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0795" y="9260997"/>
            <a:ext cx="9268826" cy="834194"/>
          </a:xfrm>
          <a:custGeom>
            <a:avLst/>
            <a:gdLst/>
            <a:ahLst/>
            <a:cxnLst/>
            <a:rect l="l" t="t" r="r" b="b"/>
            <a:pathLst>
              <a:path w="9268826" h="834194">
                <a:moveTo>
                  <a:pt x="0" y="0"/>
                </a:moveTo>
                <a:lnTo>
                  <a:pt x="9268825" y="0"/>
                </a:lnTo>
                <a:lnTo>
                  <a:pt x="9268825" y="834195"/>
                </a:lnTo>
                <a:lnTo>
                  <a:pt x="0" y="8341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822852" y="0"/>
            <a:ext cx="3465148" cy="4832281"/>
          </a:xfrm>
          <a:custGeom>
            <a:avLst/>
            <a:gdLst/>
            <a:ahLst/>
            <a:cxnLst/>
            <a:rect l="l" t="t" r="r" b="b"/>
            <a:pathLst>
              <a:path w="3465148" h="4832281">
                <a:moveTo>
                  <a:pt x="0" y="0"/>
                </a:moveTo>
                <a:lnTo>
                  <a:pt x="3465148" y="0"/>
                </a:lnTo>
                <a:lnTo>
                  <a:pt x="3465148" y="4832281"/>
                </a:lnTo>
                <a:lnTo>
                  <a:pt x="0" y="4832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731770" y="361846"/>
            <a:ext cx="527530" cy="305008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93873" y="330275"/>
            <a:ext cx="769361" cy="368149"/>
            <a:chOff x="0" y="0"/>
            <a:chExt cx="202630" cy="969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2630" cy="96961"/>
            </a:xfrm>
            <a:custGeom>
              <a:avLst/>
              <a:gdLst/>
              <a:ahLst/>
              <a:cxnLst/>
              <a:rect l="l" t="t" r="r" b="b"/>
              <a:pathLst>
                <a:path w="202630" h="96961">
                  <a:moveTo>
                    <a:pt x="48481" y="0"/>
                  </a:moveTo>
                  <a:lnTo>
                    <a:pt x="154149" y="0"/>
                  </a:lnTo>
                  <a:cubicBezTo>
                    <a:pt x="180925" y="0"/>
                    <a:pt x="202630" y="21705"/>
                    <a:pt x="202630" y="48481"/>
                  </a:cubicBezTo>
                  <a:lnTo>
                    <a:pt x="202630" y="48481"/>
                  </a:lnTo>
                  <a:cubicBezTo>
                    <a:pt x="202630" y="75256"/>
                    <a:pt x="180925" y="96961"/>
                    <a:pt x="154149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02630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01777" y="430476"/>
            <a:ext cx="553554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HOME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21180" y="330275"/>
            <a:ext cx="769361" cy="368149"/>
            <a:chOff x="0" y="0"/>
            <a:chExt cx="202630" cy="969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2630" cy="96961"/>
            </a:xfrm>
            <a:custGeom>
              <a:avLst/>
              <a:gdLst/>
              <a:ahLst/>
              <a:cxnLst/>
              <a:rect l="l" t="t" r="r" b="b"/>
              <a:pathLst>
                <a:path w="202630" h="96961">
                  <a:moveTo>
                    <a:pt x="48481" y="0"/>
                  </a:moveTo>
                  <a:lnTo>
                    <a:pt x="154149" y="0"/>
                  </a:lnTo>
                  <a:cubicBezTo>
                    <a:pt x="180925" y="0"/>
                    <a:pt x="202630" y="21705"/>
                    <a:pt x="202630" y="48481"/>
                  </a:cubicBezTo>
                  <a:lnTo>
                    <a:pt x="202630" y="48481"/>
                  </a:lnTo>
                  <a:cubicBezTo>
                    <a:pt x="202630" y="75256"/>
                    <a:pt x="180925" y="96961"/>
                    <a:pt x="154149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02630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210960" y="430476"/>
            <a:ext cx="589800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ABOUT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403509" y="330275"/>
            <a:ext cx="848323" cy="368149"/>
            <a:chOff x="0" y="0"/>
            <a:chExt cx="223427" cy="9696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3427" cy="96961"/>
            </a:xfrm>
            <a:custGeom>
              <a:avLst/>
              <a:gdLst/>
              <a:ahLst/>
              <a:cxnLst/>
              <a:rect l="l" t="t" r="r" b="b"/>
              <a:pathLst>
                <a:path w="223427" h="96961">
                  <a:moveTo>
                    <a:pt x="48481" y="0"/>
                  </a:moveTo>
                  <a:lnTo>
                    <a:pt x="174946" y="0"/>
                  </a:lnTo>
                  <a:cubicBezTo>
                    <a:pt x="201721" y="0"/>
                    <a:pt x="223427" y="21705"/>
                    <a:pt x="223427" y="48481"/>
                  </a:cubicBezTo>
                  <a:lnTo>
                    <a:pt x="223427" y="48481"/>
                  </a:lnTo>
                  <a:cubicBezTo>
                    <a:pt x="223427" y="75256"/>
                    <a:pt x="201721" y="96961"/>
                    <a:pt x="174946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23427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458045" y="430476"/>
            <a:ext cx="739251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CONTENT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5050260" y="330275"/>
            <a:ext cx="971705" cy="368149"/>
            <a:chOff x="0" y="0"/>
            <a:chExt cx="255922" cy="9696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55922" cy="96961"/>
            </a:xfrm>
            <a:custGeom>
              <a:avLst/>
              <a:gdLst/>
              <a:ahLst/>
              <a:cxnLst/>
              <a:rect l="l" t="t" r="r" b="b"/>
              <a:pathLst>
                <a:path w="255922" h="96961">
                  <a:moveTo>
                    <a:pt x="48481" y="0"/>
                  </a:moveTo>
                  <a:lnTo>
                    <a:pt x="207442" y="0"/>
                  </a:lnTo>
                  <a:cubicBezTo>
                    <a:pt x="234217" y="0"/>
                    <a:pt x="255922" y="21705"/>
                    <a:pt x="255922" y="48481"/>
                  </a:cubicBezTo>
                  <a:lnTo>
                    <a:pt x="255922" y="48481"/>
                  </a:lnTo>
                  <a:cubicBezTo>
                    <a:pt x="255922" y="75256"/>
                    <a:pt x="234217" y="96961"/>
                    <a:pt x="207442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55922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165980" y="430476"/>
            <a:ext cx="740267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MESSAGE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4369072" y="330275"/>
            <a:ext cx="1791168" cy="368149"/>
            <a:chOff x="0" y="0"/>
            <a:chExt cx="471748" cy="9696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71748" cy="96961"/>
            </a:xfrm>
            <a:custGeom>
              <a:avLst/>
              <a:gdLst/>
              <a:ahLst/>
              <a:cxnLst/>
              <a:rect l="l" t="t" r="r" b="b"/>
              <a:pathLst>
                <a:path w="471748" h="96961">
                  <a:moveTo>
                    <a:pt x="48481" y="0"/>
                  </a:moveTo>
                  <a:lnTo>
                    <a:pt x="423268" y="0"/>
                  </a:lnTo>
                  <a:cubicBezTo>
                    <a:pt x="450043" y="0"/>
                    <a:pt x="471748" y="21705"/>
                    <a:pt x="471748" y="48481"/>
                  </a:cubicBezTo>
                  <a:lnTo>
                    <a:pt x="471748" y="48481"/>
                  </a:lnTo>
                  <a:cubicBezTo>
                    <a:pt x="471748" y="75256"/>
                    <a:pt x="450043" y="96961"/>
                    <a:pt x="423268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471748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4491083" y="430476"/>
            <a:ext cx="1547147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@reallygreatsite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1257300"/>
            <a:ext cx="18287999" cy="902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3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243796"/>
            <a:ext cx="10948843" cy="10530796"/>
          </a:xfrm>
          <a:custGeom>
            <a:avLst/>
            <a:gdLst/>
            <a:ahLst/>
            <a:cxnLst/>
            <a:rect l="l" t="t" r="r" b="b"/>
            <a:pathLst>
              <a:path w="10948843" h="10530796">
                <a:moveTo>
                  <a:pt x="0" y="0"/>
                </a:moveTo>
                <a:lnTo>
                  <a:pt x="10948843" y="0"/>
                </a:lnTo>
                <a:lnTo>
                  <a:pt x="10948843" y="10530796"/>
                </a:lnTo>
                <a:lnTo>
                  <a:pt x="0" y="10530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0795" y="9260997"/>
            <a:ext cx="9268826" cy="834194"/>
          </a:xfrm>
          <a:custGeom>
            <a:avLst/>
            <a:gdLst/>
            <a:ahLst/>
            <a:cxnLst/>
            <a:rect l="l" t="t" r="r" b="b"/>
            <a:pathLst>
              <a:path w="9268826" h="834194">
                <a:moveTo>
                  <a:pt x="0" y="0"/>
                </a:moveTo>
                <a:lnTo>
                  <a:pt x="9268825" y="0"/>
                </a:lnTo>
                <a:lnTo>
                  <a:pt x="9268825" y="834195"/>
                </a:lnTo>
                <a:lnTo>
                  <a:pt x="0" y="8341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14971" y="6484278"/>
            <a:ext cx="10037701" cy="2749356"/>
          </a:xfrm>
          <a:custGeom>
            <a:avLst/>
            <a:gdLst/>
            <a:ahLst/>
            <a:cxnLst/>
            <a:rect l="l" t="t" r="r" b="b"/>
            <a:pathLst>
              <a:path w="10037701" h="2749356">
                <a:moveTo>
                  <a:pt x="0" y="0"/>
                </a:moveTo>
                <a:lnTo>
                  <a:pt x="10037701" y="0"/>
                </a:lnTo>
                <a:lnTo>
                  <a:pt x="10037701" y="2749357"/>
                </a:lnTo>
                <a:lnTo>
                  <a:pt x="0" y="27493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52" t="-86" b="-8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28700"/>
            <a:ext cx="4552930" cy="4862353"/>
          </a:xfrm>
          <a:custGeom>
            <a:avLst/>
            <a:gdLst/>
            <a:ahLst/>
            <a:cxnLst/>
            <a:rect l="l" t="t" r="r" b="b"/>
            <a:pathLst>
              <a:path w="4552930" h="4862353">
                <a:moveTo>
                  <a:pt x="0" y="0"/>
                </a:moveTo>
                <a:lnTo>
                  <a:pt x="4552930" y="0"/>
                </a:lnTo>
                <a:lnTo>
                  <a:pt x="4552930" y="4862353"/>
                </a:lnTo>
                <a:lnTo>
                  <a:pt x="0" y="48623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4899704"/>
            <a:ext cx="3723681" cy="2945093"/>
          </a:xfrm>
          <a:custGeom>
            <a:avLst/>
            <a:gdLst/>
            <a:ahLst/>
            <a:cxnLst/>
            <a:rect l="l" t="t" r="r" b="b"/>
            <a:pathLst>
              <a:path w="3723681" h="2945093">
                <a:moveTo>
                  <a:pt x="0" y="0"/>
                </a:moveTo>
                <a:lnTo>
                  <a:pt x="3723681" y="0"/>
                </a:lnTo>
                <a:lnTo>
                  <a:pt x="3723681" y="2945093"/>
                </a:lnTo>
                <a:lnTo>
                  <a:pt x="0" y="29450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623868" y="2325342"/>
            <a:ext cx="6325752" cy="4201354"/>
          </a:xfrm>
          <a:custGeom>
            <a:avLst/>
            <a:gdLst/>
            <a:ahLst/>
            <a:cxnLst/>
            <a:rect l="l" t="t" r="r" b="b"/>
            <a:pathLst>
              <a:path w="6325752" h="4201354">
                <a:moveTo>
                  <a:pt x="0" y="0"/>
                </a:moveTo>
                <a:lnTo>
                  <a:pt x="6325752" y="0"/>
                </a:lnTo>
                <a:lnTo>
                  <a:pt x="6325752" y="4201353"/>
                </a:lnTo>
                <a:lnTo>
                  <a:pt x="0" y="42013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843585" y="7004056"/>
            <a:ext cx="6306662" cy="1323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49"/>
              </a:lnSpc>
            </a:pPr>
            <a:r>
              <a:rPr lang="en-US" sz="10999" b="1">
                <a:solidFill>
                  <a:srgbClr val="006763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419711" y="8838505"/>
            <a:ext cx="839589" cy="839589"/>
          </a:xfrm>
          <a:custGeom>
            <a:avLst/>
            <a:gdLst/>
            <a:ahLst/>
            <a:cxnLst/>
            <a:rect l="l" t="t" r="r" b="b"/>
            <a:pathLst>
              <a:path w="839589" h="839589">
                <a:moveTo>
                  <a:pt x="0" y="0"/>
                </a:moveTo>
                <a:lnTo>
                  <a:pt x="839589" y="0"/>
                </a:lnTo>
                <a:lnTo>
                  <a:pt x="839589" y="839590"/>
                </a:lnTo>
                <a:lnTo>
                  <a:pt x="0" y="8395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822852" y="0"/>
            <a:ext cx="3465148" cy="4832281"/>
          </a:xfrm>
          <a:custGeom>
            <a:avLst/>
            <a:gdLst/>
            <a:ahLst/>
            <a:cxnLst/>
            <a:rect l="l" t="t" r="r" b="b"/>
            <a:pathLst>
              <a:path w="3465148" h="4832281">
                <a:moveTo>
                  <a:pt x="0" y="0"/>
                </a:moveTo>
                <a:lnTo>
                  <a:pt x="3465148" y="0"/>
                </a:lnTo>
                <a:lnTo>
                  <a:pt x="3465148" y="4832281"/>
                </a:lnTo>
                <a:lnTo>
                  <a:pt x="0" y="483228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731770" y="361846"/>
            <a:ext cx="527530" cy="305008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893873" y="330275"/>
            <a:ext cx="769361" cy="368149"/>
            <a:chOff x="0" y="0"/>
            <a:chExt cx="202630" cy="969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2630" cy="96961"/>
            </a:xfrm>
            <a:custGeom>
              <a:avLst/>
              <a:gdLst/>
              <a:ahLst/>
              <a:cxnLst/>
              <a:rect l="l" t="t" r="r" b="b"/>
              <a:pathLst>
                <a:path w="202630" h="96961">
                  <a:moveTo>
                    <a:pt x="48481" y="0"/>
                  </a:moveTo>
                  <a:lnTo>
                    <a:pt x="154149" y="0"/>
                  </a:lnTo>
                  <a:cubicBezTo>
                    <a:pt x="180925" y="0"/>
                    <a:pt x="202630" y="21705"/>
                    <a:pt x="202630" y="48481"/>
                  </a:cubicBezTo>
                  <a:lnTo>
                    <a:pt x="202630" y="48481"/>
                  </a:lnTo>
                  <a:cubicBezTo>
                    <a:pt x="202630" y="75256"/>
                    <a:pt x="180925" y="96961"/>
                    <a:pt x="154149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02630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01777" y="430476"/>
            <a:ext cx="553554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HOME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21180" y="330275"/>
            <a:ext cx="769361" cy="368149"/>
            <a:chOff x="0" y="0"/>
            <a:chExt cx="202630" cy="969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2630" cy="96961"/>
            </a:xfrm>
            <a:custGeom>
              <a:avLst/>
              <a:gdLst/>
              <a:ahLst/>
              <a:cxnLst/>
              <a:rect l="l" t="t" r="r" b="b"/>
              <a:pathLst>
                <a:path w="202630" h="96961">
                  <a:moveTo>
                    <a:pt x="48481" y="0"/>
                  </a:moveTo>
                  <a:lnTo>
                    <a:pt x="154149" y="0"/>
                  </a:lnTo>
                  <a:cubicBezTo>
                    <a:pt x="180925" y="0"/>
                    <a:pt x="202630" y="21705"/>
                    <a:pt x="202630" y="48481"/>
                  </a:cubicBezTo>
                  <a:lnTo>
                    <a:pt x="202630" y="48481"/>
                  </a:lnTo>
                  <a:cubicBezTo>
                    <a:pt x="202630" y="75256"/>
                    <a:pt x="180925" y="96961"/>
                    <a:pt x="154149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02630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210960" y="430476"/>
            <a:ext cx="589800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ABOUT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403509" y="330275"/>
            <a:ext cx="848323" cy="368149"/>
            <a:chOff x="0" y="0"/>
            <a:chExt cx="223427" cy="9696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3427" cy="96961"/>
            </a:xfrm>
            <a:custGeom>
              <a:avLst/>
              <a:gdLst/>
              <a:ahLst/>
              <a:cxnLst/>
              <a:rect l="l" t="t" r="r" b="b"/>
              <a:pathLst>
                <a:path w="223427" h="96961">
                  <a:moveTo>
                    <a:pt x="48481" y="0"/>
                  </a:moveTo>
                  <a:lnTo>
                    <a:pt x="174946" y="0"/>
                  </a:lnTo>
                  <a:cubicBezTo>
                    <a:pt x="201721" y="0"/>
                    <a:pt x="223427" y="21705"/>
                    <a:pt x="223427" y="48481"/>
                  </a:cubicBezTo>
                  <a:lnTo>
                    <a:pt x="223427" y="48481"/>
                  </a:lnTo>
                  <a:cubicBezTo>
                    <a:pt x="223427" y="75256"/>
                    <a:pt x="201721" y="96961"/>
                    <a:pt x="174946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23427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458045" y="430476"/>
            <a:ext cx="739251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CONTENT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5050260" y="330275"/>
            <a:ext cx="971705" cy="368149"/>
            <a:chOff x="0" y="0"/>
            <a:chExt cx="255922" cy="9696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55922" cy="96961"/>
            </a:xfrm>
            <a:custGeom>
              <a:avLst/>
              <a:gdLst/>
              <a:ahLst/>
              <a:cxnLst/>
              <a:rect l="l" t="t" r="r" b="b"/>
              <a:pathLst>
                <a:path w="255922" h="96961">
                  <a:moveTo>
                    <a:pt x="48481" y="0"/>
                  </a:moveTo>
                  <a:lnTo>
                    <a:pt x="207442" y="0"/>
                  </a:lnTo>
                  <a:cubicBezTo>
                    <a:pt x="234217" y="0"/>
                    <a:pt x="255922" y="21705"/>
                    <a:pt x="255922" y="48481"/>
                  </a:cubicBezTo>
                  <a:lnTo>
                    <a:pt x="255922" y="48481"/>
                  </a:lnTo>
                  <a:cubicBezTo>
                    <a:pt x="255922" y="75256"/>
                    <a:pt x="234217" y="96961"/>
                    <a:pt x="207442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55922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165980" y="430476"/>
            <a:ext cx="740267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MESSAGE</a:t>
            </a:r>
          </a:p>
        </p:txBody>
      </p:sp>
      <p:sp>
        <p:nvSpPr>
          <p:cNvPr id="31" name="Freeform 31"/>
          <p:cNvSpPr/>
          <p:nvPr/>
        </p:nvSpPr>
        <p:spPr>
          <a:xfrm flipH="1">
            <a:off x="11736910" y="4272973"/>
            <a:ext cx="6551090" cy="1798085"/>
          </a:xfrm>
          <a:custGeom>
            <a:avLst/>
            <a:gdLst/>
            <a:ahLst/>
            <a:cxnLst/>
            <a:rect l="l" t="t" r="r" b="b"/>
            <a:pathLst>
              <a:path w="6551090" h="1798085">
                <a:moveTo>
                  <a:pt x="6551090" y="0"/>
                </a:moveTo>
                <a:lnTo>
                  <a:pt x="0" y="0"/>
                </a:lnTo>
                <a:lnTo>
                  <a:pt x="0" y="1798085"/>
                </a:lnTo>
                <a:lnTo>
                  <a:pt x="6551090" y="1798085"/>
                </a:lnTo>
                <a:lnTo>
                  <a:pt x="6551090" y="0"/>
                </a:lnTo>
                <a:close/>
              </a:path>
            </a:pathLst>
          </a:custGeom>
          <a:blipFill>
            <a:blip r:embed="rId6"/>
            <a:stretch>
              <a:fillRect l="-13559" t="-12226"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2677508" y="4102101"/>
            <a:ext cx="2175164" cy="1839002"/>
          </a:xfrm>
          <a:custGeom>
            <a:avLst/>
            <a:gdLst/>
            <a:ahLst/>
            <a:cxnLst/>
            <a:rect l="l" t="t" r="r" b="b"/>
            <a:pathLst>
              <a:path w="2175164" h="1839002">
                <a:moveTo>
                  <a:pt x="0" y="0"/>
                </a:moveTo>
                <a:lnTo>
                  <a:pt x="2175164" y="0"/>
                </a:lnTo>
                <a:lnTo>
                  <a:pt x="2175164" y="1839002"/>
                </a:lnTo>
                <a:lnTo>
                  <a:pt x="0" y="183900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5512617" y="3992902"/>
            <a:ext cx="2497947" cy="2057400"/>
          </a:xfrm>
          <a:custGeom>
            <a:avLst/>
            <a:gdLst/>
            <a:ahLst/>
            <a:cxnLst/>
            <a:rect l="l" t="t" r="r" b="b"/>
            <a:pathLst>
              <a:path w="2497947" h="2057400">
                <a:moveTo>
                  <a:pt x="0" y="0"/>
                </a:moveTo>
                <a:lnTo>
                  <a:pt x="2497947" y="0"/>
                </a:lnTo>
                <a:lnTo>
                  <a:pt x="249794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14369072" y="330275"/>
            <a:ext cx="1791168" cy="368149"/>
            <a:chOff x="0" y="0"/>
            <a:chExt cx="471748" cy="9696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71748" cy="96961"/>
            </a:xfrm>
            <a:custGeom>
              <a:avLst/>
              <a:gdLst/>
              <a:ahLst/>
              <a:cxnLst/>
              <a:rect l="l" t="t" r="r" b="b"/>
              <a:pathLst>
                <a:path w="471748" h="96961">
                  <a:moveTo>
                    <a:pt x="48481" y="0"/>
                  </a:moveTo>
                  <a:lnTo>
                    <a:pt x="423268" y="0"/>
                  </a:lnTo>
                  <a:cubicBezTo>
                    <a:pt x="450043" y="0"/>
                    <a:pt x="471748" y="21705"/>
                    <a:pt x="471748" y="48481"/>
                  </a:cubicBezTo>
                  <a:lnTo>
                    <a:pt x="471748" y="48481"/>
                  </a:lnTo>
                  <a:cubicBezTo>
                    <a:pt x="471748" y="75256"/>
                    <a:pt x="450043" y="96961"/>
                    <a:pt x="423268" y="96961"/>
                  </a:cubicBezTo>
                  <a:lnTo>
                    <a:pt x="48481" y="96961"/>
                  </a:lnTo>
                  <a:cubicBezTo>
                    <a:pt x="21705" y="96961"/>
                    <a:pt x="0" y="75256"/>
                    <a:pt x="0" y="48481"/>
                  </a:cubicBezTo>
                  <a:lnTo>
                    <a:pt x="0" y="48481"/>
                  </a:lnTo>
                  <a:cubicBezTo>
                    <a:pt x="0" y="21705"/>
                    <a:pt x="21705" y="0"/>
                    <a:pt x="48481" y="0"/>
                  </a:cubicBezTo>
                  <a:close/>
                </a:path>
              </a:pathLst>
            </a:custGeom>
            <a:solidFill>
              <a:srgbClr val="B0D5D4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471748" cy="135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4491083" y="430476"/>
            <a:ext cx="1547147" cy="20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"/>
              </a:lnSpc>
            </a:pPr>
            <a:r>
              <a:rPr lang="en-US" sz="1618">
                <a:solidFill>
                  <a:srgbClr val="0000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@reallygreatsite</a:t>
            </a:r>
          </a:p>
        </p:txBody>
      </p:sp>
    </p:spTree>
    <p:extLst>
      <p:ext uri="{BB962C8B-B14F-4D97-AF65-F5344CB8AC3E}">
        <p14:creationId xmlns:p14="http://schemas.microsoft.com/office/powerpoint/2010/main" val="384058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204</Words>
  <Application>Microsoft Office PowerPoint</Application>
  <PresentationFormat>Custom</PresentationFormat>
  <Paragraphs>70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Bebas Neue Cyrillic</vt:lpstr>
      <vt:lpstr>Arial</vt:lpstr>
      <vt:lpstr>Bebas Neue Bold</vt:lpstr>
      <vt:lpstr>Roboto</vt:lpstr>
      <vt:lpstr>Calibri</vt:lpstr>
      <vt:lpstr>Roboto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Economic and Demographic Trends Analysis</dc:title>
  <cp:lastModifiedBy>Lenovo</cp:lastModifiedBy>
  <cp:revision>17</cp:revision>
  <dcterms:created xsi:type="dcterms:W3CDTF">2006-08-16T00:00:00Z</dcterms:created>
  <dcterms:modified xsi:type="dcterms:W3CDTF">2026-02-10T17:14:20Z</dcterms:modified>
  <dc:identifier>DAHA1U5GcP8</dc:identifier>
</cp:coreProperties>
</file>